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25" r:id="rId1"/>
  </p:sldMasterIdLst>
  <p:notesMasterIdLst>
    <p:notesMasterId r:id="rId19"/>
  </p:notesMasterIdLst>
  <p:sldIdLst>
    <p:sldId id="256" r:id="rId2"/>
    <p:sldId id="257" r:id="rId3"/>
    <p:sldId id="264" r:id="rId4"/>
    <p:sldId id="265" r:id="rId5"/>
    <p:sldId id="266" r:id="rId6"/>
    <p:sldId id="280" r:id="rId7"/>
    <p:sldId id="281" r:id="rId8"/>
    <p:sldId id="282" r:id="rId9"/>
    <p:sldId id="283" r:id="rId10"/>
    <p:sldId id="284" r:id="rId11"/>
    <p:sldId id="279" r:id="rId12"/>
    <p:sldId id="286" r:id="rId13"/>
    <p:sldId id="267" r:id="rId14"/>
    <p:sldId id="287" r:id="rId15"/>
    <p:sldId id="289" r:id="rId16"/>
    <p:sldId id="291" r:id="rId17"/>
    <p:sldId id="290" r:id="rId1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86405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outlineViewPr>
    <p:cViewPr>
      <p:scale>
        <a:sx n="33" d="100"/>
        <a:sy n="33" d="100"/>
      </p:scale>
      <p:origin x="0" y="-430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B67F6D-A9C6-4979-A602-50204D9FDA1E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E24D9374-F024-40F3-8B35-437B6ED24238}">
      <dgm:prSet phldrT="[טקסט]" custT="1"/>
      <dgm:spPr/>
      <dgm:t>
        <a:bodyPr/>
        <a:lstStyle/>
        <a:p>
          <a:pPr rtl="0"/>
          <a:r>
            <a:rPr lang="en-US" sz="1800" dirty="0"/>
            <a:t>Logistic Regression</a:t>
          </a:r>
          <a:endParaRPr lang="he-IL" sz="1800" dirty="0"/>
        </a:p>
      </dgm:t>
    </dgm:pt>
    <dgm:pt modelId="{3ED849C2-D79B-4688-8817-954DB9390AF9}" type="parTrans" cxnId="{894EB0C4-773B-49A8-93C8-7CC85A63A47F}">
      <dgm:prSet/>
      <dgm:spPr/>
      <dgm:t>
        <a:bodyPr/>
        <a:lstStyle/>
        <a:p>
          <a:pPr rtl="0"/>
          <a:endParaRPr lang="he-IL" sz="1600"/>
        </a:p>
      </dgm:t>
    </dgm:pt>
    <dgm:pt modelId="{056AD50F-D661-47B1-8C8C-0DAC2C92BA8D}" type="sibTrans" cxnId="{894EB0C4-773B-49A8-93C8-7CC85A63A47F}">
      <dgm:prSet/>
      <dgm:spPr/>
      <dgm:t>
        <a:bodyPr/>
        <a:lstStyle/>
        <a:p>
          <a:pPr rtl="0"/>
          <a:endParaRPr lang="he-IL" sz="1600"/>
        </a:p>
      </dgm:t>
    </dgm:pt>
    <dgm:pt modelId="{3A0FE302-D4AE-47BB-A5B7-451E82AB0643}">
      <dgm:prSet phldrT="[טקסט]" custT="1"/>
      <dgm:spPr/>
      <dgm:t>
        <a:bodyPr/>
        <a:lstStyle/>
        <a:p>
          <a:pPr rtl="0"/>
          <a:r>
            <a:rPr lang="en-US" sz="1600" u="sng" dirty="0"/>
            <a:t>Penalty</a:t>
          </a:r>
          <a:r>
            <a:rPr lang="en-US" sz="1600" u="none" dirty="0"/>
            <a:t>: LASSO / Ridge</a:t>
          </a:r>
          <a:endParaRPr lang="he-IL" sz="1600" u="none" dirty="0"/>
        </a:p>
      </dgm:t>
    </dgm:pt>
    <dgm:pt modelId="{527C7C8A-7DC6-4A59-B501-3F4BA9E3D236}" type="parTrans" cxnId="{DC25DF3C-0ADA-4E04-817D-BFAA1417BC9F}">
      <dgm:prSet/>
      <dgm:spPr/>
      <dgm:t>
        <a:bodyPr/>
        <a:lstStyle/>
        <a:p>
          <a:pPr rtl="0"/>
          <a:endParaRPr lang="he-IL" sz="1600"/>
        </a:p>
      </dgm:t>
    </dgm:pt>
    <dgm:pt modelId="{F596F7E9-A869-48DC-BB9B-07E8F744FF9F}" type="sibTrans" cxnId="{DC25DF3C-0ADA-4E04-817D-BFAA1417BC9F}">
      <dgm:prSet/>
      <dgm:spPr/>
      <dgm:t>
        <a:bodyPr/>
        <a:lstStyle/>
        <a:p>
          <a:pPr rtl="0"/>
          <a:endParaRPr lang="he-IL" sz="1600"/>
        </a:p>
      </dgm:t>
    </dgm:pt>
    <dgm:pt modelId="{F6BFE433-967B-463C-9CC1-157F84501DD8}">
      <dgm:prSet phldrT="[טקסט]" custT="1"/>
      <dgm:spPr/>
      <dgm:t>
        <a:bodyPr/>
        <a:lstStyle/>
        <a:p>
          <a:pPr rtl="0"/>
          <a:r>
            <a:rPr lang="en-US" sz="1600" u="sng" dirty="0"/>
            <a:t>C</a:t>
          </a:r>
          <a:r>
            <a:rPr lang="en-US" sz="1600" dirty="0"/>
            <a:t>: exp{-1} to 1</a:t>
          </a:r>
          <a:endParaRPr lang="he-IL" sz="1600" dirty="0"/>
        </a:p>
      </dgm:t>
    </dgm:pt>
    <dgm:pt modelId="{D001B853-CD11-406E-BCD5-816489CEFBAC}" type="parTrans" cxnId="{E650EFBD-51E2-4DA2-888F-4F90FFA9C1D0}">
      <dgm:prSet/>
      <dgm:spPr/>
      <dgm:t>
        <a:bodyPr/>
        <a:lstStyle/>
        <a:p>
          <a:pPr rtl="0"/>
          <a:endParaRPr lang="he-IL" sz="1600"/>
        </a:p>
      </dgm:t>
    </dgm:pt>
    <dgm:pt modelId="{4D75724F-F452-4716-966E-B281A7EF1028}" type="sibTrans" cxnId="{E650EFBD-51E2-4DA2-888F-4F90FFA9C1D0}">
      <dgm:prSet/>
      <dgm:spPr/>
      <dgm:t>
        <a:bodyPr/>
        <a:lstStyle/>
        <a:p>
          <a:pPr rtl="0"/>
          <a:endParaRPr lang="he-IL" sz="1600"/>
        </a:p>
      </dgm:t>
    </dgm:pt>
    <dgm:pt modelId="{8BBD55F6-F4F1-40B4-9600-E9365BFDDA9B}">
      <dgm:prSet phldrT="[טקסט]" custT="1"/>
      <dgm:spPr/>
      <dgm:t>
        <a:bodyPr/>
        <a:lstStyle/>
        <a:p>
          <a:pPr rtl="0"/>
          <a:r>
            <a:rPr lang="en-US" sz="1800" dirty="0"/>
            <a:t>K-NN</a:t>
          </a:r>
          <a:endParaRPr lang="he-IL" sz="1800" dirty="0"/>
        </a:p>
      </dgm:t>
    </dgm:pt>
    <dgm:pt modelId="{2BDF4C32-215A-48E8-9547-E913ABDC482B}" type="parTrans" cxnId="{E4632EA1-FCA9-43CF-9C9E-5BE85FD697C6}">
      <dgm:prSet/>
      <dgm:spPr/>
      <dgm:t>
        <a:bodyPr/>
        <a:lstStyle/>
        <a:p>
          <a:pPr rtl="0"/>
          <a:endParaRPr lang="he-IL" sz="1600"/>
        </a:p>
      </dgm:t>
    </dgm:pt>
    <dgm:pt modelId="{5BD59267-670C-4F31-B750-35AEEE63226B}" type="sibTrans" cxnId="{E4632EA1-FCA9-43CF-9C9E-5BE85FD697C6}">
      <dgm:prSet/>
      <dgm:spPr/>
      <dgm:t>
        <a:bodyPr/>
        <a:lstStyle/>
        <a:p>
          <a:pPr rtl="0"/>
          <a:endParaRPr lang="he-IL" sz="1600"/>
        </a:p>
      </dgm:t>
    </dgm:pt>
    <dgm:pt modelId="{1A2BEA0D-FE8C-4A89-B782-539A31A60BE0}">
      <dgm:prSet phldrT="[טקסט]" custT="1"/>
      <dgm:spPr/>
      <dgm:t>
        <a:bodyPr/>
        <a:lstStyle/>
        <a:p>
          <a:pPr rtl="0"/>
          <a:r>
            <a:rPr lang="en-US" sz="1600" u="sng" dirty="0"/>
            <a:t>K</a:t>
          </a:r>
          <a:r>
            <a:rPr lang="en-US" sz="1600" dirty="0"/>
            <a:t>: Odds numbers from 3 to n</a:t>
          </a:r>
          <a:endParaRPr lang="he-IL" sz="1600" dirty="0"/>
        </a:p>
      </dgm:t>
    </dgm:pt>
    <dgm:pt modelId="{8548736E-97E5-420E-89FD-61F8B93D0F9A}" type="parTrans" cxnId="{F2FDA9AA-C726-4731-A1B1-61FFAC1C2C18}">
      <dgm:prSet/>
      <dgm:spPr/>
      <dgm:t>
        <a:bodyPr/>
        <a:lstStyle/>
        <a:p>
          <a:pPr rtl="0"/>
          <a:endParaRPr lang="he-IL" sz="1600"/>
        </a:p>
      </dgm:t>
    </dgm:pt>
    <dgm:pt modelId="{E0A3B207-42AA-4C8E-8A4C-838703A22FF9}" type="sibTrans" cxnId="{F2FDA9AA-C726-4731-A1B1-61FFAC1C2C18}">
      <dgm:prSet/>
      <dgm:spPr/>
      <dgm:t>
        <a:bodyPr/>
        <a:lstStyle/>
        <a:p>
          <a:pPr rtl="0"/>
          <a:endParaRPr lang="he-IL" sz="1600"/>
        </a:p>
      </dgm:t>
    </dgm:pt>
    <dgm:pt modelId="{F041EC01-6F84-41F8-B4B7-BE4A9B1905B6}">
      <dgm:prSet phldrT="[טקסט]" custT="1"/>
      <dgm:spPr/>
      <dgm:t>
        <a:bodyPr/>
        <a:lstStyle/>
        <a:p>
          <a:pPr rtl="0"/>
          <a:r>
            <a:rPr lang="en-US" sz="1800" dirty="0"/>
            <a:t>SVM</a:t>
          </a:r>
          <a:endParaRPr lang="he-IL" sz="1800" dirty="0"/>
        </a:p>
      </dgm:t>
    </dgm:pt>
    <dgm:pt modelId="{61E42B67-F5BA-4E1A-A5F9-A14B0A6A9255}" type="parTrans" cxnId="{46D83D95-5656-45D0-91B0-6563F9EB3FA8}">
      <dgm:prSet/>
      <dgm:spPr/>
      <dgm:t>
        <a:bodyPr/>
        <a:lstStyle/>
        <a:p>
          <a:pPr rtl="0"/>
          <a:endParaRPr lang="he-IL" sz="1600"/>
        </a:p>
      </dgm:t>
    </dgm:pt>
    <dgm:pt modelId="{21C0F752-9D87-49FC-A826-A30F244D4CCC}" type="sibTrans" cxnId="{46D83D95-5656-45D0-91B0-6563F9EB3FA8}">
      <dgm:prSet/>
      <dgm:spPr/>
      <dgm:t>
        <a:bodyPr/>
        <a:lstStyle/>
        <a:p>
          <a:pPr rtl="0"/>
          <a:endParaRPr lang="he-IL" sz="1600"/>
        </a:p>
      </dgm:t>
    </dgm:pt>
    <dgm:pt modelId="{83339564-29E0-4116-8B34-C3E3BBB08F73}">
      <dgm:prSet phldrT="[טקסט]" custT="1"/>
      <dgm:spPr/>
      <dgm:t>
        <a:bodyPr/>
        <a:lstStyle/>
        <a:p>
          <a:pPr rtl="0"/>
          <a:r>
            <a:rPr lang="en-US" sz="1400" u="sng" dirty="0"/>
            <a:t>Kernel</a:t>
          </a:r>
          <a:r>
            <a:rPr lang="en-US" sz="1400" dirty="0"/>
            <a:t>: Linear / Polynomial / Radial</a:t>
          </a:r>
          <a:endParaRPr lang="he-IL" sz="1400" dirty="0"/>
        </a:p>
      </dgm:t>
    </dgm:pt>
    <dgm:pt modelId="{345FA2ED-7EA9-4615-BB87-DDB58A103848}" type="parTrans" cxnId="{61547010-370A-4A9C-BAAA-734E1D13C1D9}">
      <dgm:prSet/>
      <dgm:spPr/>
      <dgm:t>
        <a:bodyPr/>
        <a:lstStyle/>
        <a:p>
          <a:pPr rtl="0"/>
          <a:endParaRPr lang="he-IL" sz="1600"/>
        </a:p>
      </dgm:t>
    </dgm:pt>
    <dgm:pt modelId="{C14F6556-84D5-40A8-8126-B79799095446}" type="sibTrans" cxnId="{61547010-370A-4A9C-BAAA-734E1D13C1D9}">
      <dgm:prSet/>
      <dgm:spPr/>
      <dgm:t>
        <a:bodyPr/>
        <a:lstStyle/>
        <a:p>
          <a:pPr rtl="0"/>
          <a:endParaRPr lang="he-IL" sz="1600"/>
        </a:p>
      </dgm:t>
    </dgm:pt>
    <dgm:pt modelId="{75503CF2-DC94-4ED8-8905-2DC53D98745D}">
      <dgm:prSet phldrT="[טקסט]" custT="1"/>
      <dgm:spPr/>
      <dgm:t>
        <a:bodyPr/>
        <a:lstStyle/>
        <a:p>
          <a:pPr rtl="0"/>
          <a:r>
            <a:rPr lang="en-US" sz="1400" u="sng" dirty="0"/>
            <a:t>C</a:t>
          </a:r>
          <a:r>
            <a:rPr lang="en-US" sz="1400" dirty="0"/>
            <a:t>: exp{-1} to 1</a:t>
          </a:r>
          <a:endParaRPr lang="he-IL" sz="1400" dirty="0"/>
        </a:p>
      </dgm:t>
    </dgm:pt>
    <dgm:pt modelId="{B9BC6797-C22C-4541-ACF4-271B504B2326}" type="parTrans" cxnId="{B8E952D7-C85C-4384-BE6A-D1E362136F3A}">
      <dgm:prSet/>
      <dgm:spPr/>
      <dgm:t>
        <a:bodyPr/>
        <a:lstStyle/>
        <a:p>
          <a:pPr rtl="0"/>
          <a:endParaRPr lang="he-IL" sz="1600"/>
        </a:p>
      </dgm:t>
    </dgm:pt>
    <dgm:pt modelId="{C1B2E5D0-C623-4EF4-BE8F-2F91B357F584}" type="sibTrans" cxnId="{B8E952D7-C85C-4384-BE6A-D1E362136F3A}">
      <dgm:prSet/>
      <dgm:spPr/>
      <dgm:t>
        <a:bodyPr/>
        <a:lstStyle/>
        <a:p>
          <a:pPr rtl="0"/>
          <a:endParaRPr lang="he-IL" sz="1600"/>
        </a:p>
      </dgm:t>
    </dgm:pt>
    <dgm:pt modelId="{1DF34AE4-46A5-4DC1-80BE-F63657D0FE77}">
      <dgm:prSet phldrT="[טקסט]" custT="1"/>
      <dgm:spPr/>
      <dgm:t>
        <a:bodyPr/>
        <a:lstStyle/>
        <a:p>
          <a:pPr rtl="0"/>
          <a:r>
            <a:rPr lang="en-US" sz="1400" u="sng" dirty="0"/>
            <a:t>Degree</a:t>
          </a:r>
          <a:r>
            <a:rPr lang="en-US" sz="1400" dirty="0"/>
            <a:t>:</a:t>
          </a:r>
          <a:br>
            <a:rPr lang="en-US" sz="1400" dirty="0"/>
          </a:br>
          <a:r>
            <a:rPr lang="en-US" sz="1400" dirty="0"/>
            <a:t>(for polynomial only) 3 to 6</a:t>
          </a:r>
          <a:endParaRPr lang="he-IL" sz="1400" dirty="0"/>
        </a:p>
      </dgm:t>
    </dgm:pt>
    <dgm:pt modelId="{BAE202D6-6A63-4DCF-A70E-2A9F053282B1}" type="parTrans" cxnId="{10861EEF-AF01-4CA7-B96A-715996BEEA60}">
      <dgm:prSet/>
      <dgm:spPr/>
      <dgm:t>
        <a:bodyPr/>
        <a:lstStyle/>
        <a:p>
          <a:pPr rtl="1"/>
          <a:endParaRPr lang="he-IL" sz="1600"/>
        </a:p>
      </dgm:t>
    </dgm:pt>
    <dgm:pt modelId="{6245DC7D-F3BA-4998-B145-DCCBFEC486E2}" type="sibTrans" cxnId="{10861EEF-AF01-4CA7-B96A-715996BEEA60}">
      <dgm:prSet/>
      <dgm:spPr/>
      <dgm:t>
        <a:bodyPr/>
        <a:lstStyle/>
        <a:p>
          <a:pPr rtl="1"/>
          <a:endParaRPr lang="he-IL" sz="1600"/>
        </a:p>
      </dgm:t>
    </dgm:pt>
    <dgm:pt modelId="{9A9BD812-2302-403D-BFDB-9F31EEF4AD08}">
      <dgm:prSet phldrT="[טקסט]" custT="1"/>
      <dgm:spPr/>
      <dgm:t>
        <a:bodyPr/>
        <a:lstStyle/>
        <a:p>
          <a:pPr rtl="0"/>
          <a:r>
            <a:rPr lang="en-US" sz="1400" u="sng" dirty="0"/>
            <a:t>Gamma</a:t>
          </a:r>
          <a:r>
            <a:rPr lang="en-US" sz="1400" dirty="0"/>
            <a:t>:</a:t>
          </a:r>
          <a:br>
            <a:rPr lang="en-US" sz="1400" dirty="0"/>
          </a:br>
          <a:r>
            <a:rPr lang="en-US" sz="1400" dirty="0"/>
            <a:t>(for radial only) [0.001,0.01,0.1,1]</a:t>
          </a:r>
          <a:endParaRPr lang="he-IL" sz="1400" dirty="0"/>
        </a:p>
      </dgm:t>
    </dgm:pt>
    <dgm:pt modelId="{B1BFD10D-36AA-4AB4-B786-08BBAAEEC9E2}" type="parTrans" cxnId="{9595576B-5FC3-4060-9E4C-7E8C73E3BB41}">
      <dgm:prSet/>
      <dgm:spPr/>
      <dgm:t>
        <a:bodyPr/>
        <a:lstStyle/>
        <a:p>
          <a:pPr rtl="1"/>
          <a:endParaRPr lang="he-IL" sz="1600"/>
        </a:p>
      </dgm:t>
    </dgm:pt>
    <dgm:pt modelId="{99D05838-332F-43C9-B772-E59024B32AF2}" type="sibTrans" cxnId="{9595576B-5FC3-4060-9E4C-7E8C73E3BB41}">
      <dgm:prSet/>
      <dgm:spPr/>
      <dgm:t>
        <a:bodyPr/>
        <a:lstStyle/>
        <a:p>
          <a:pPr rtl="1"/>
          <a:endParaRPr lang="he-IL" sz="1600"/>
        </a:p>
      </dgm:t>
    </dgm:pt>
    <dgm:pt modelId="{3DE012DF-0134-4B4F-AA2E-7E14AD24C1FB}">
      <dgm:prSet phldrT="[טקסט]" custT="1"/>
      <dgm:spPr/>
      <dgm:t>
        <a:bodyPr/>
        <a:lstStyle/>
        <a:p>
          <a:pPr rtl="0"/>
          <a:r>
            <a:rPr lang="en-US" sz="1800" dirty="0"/>
            <a:t>Classification Tree</a:t>
          </a:r>
          <a:endParaRPr lang="he-IL" sz="1800" dirty="0"/>
        </a:p>
      </dgm:t>
    </dgm:pt>
    <dgm:pt modelId="{16EA1FEC-8AC9-4034-972B-92EAD302E1E9}" type="parTrans" cxnId="{B7681E12-6CCC-48D0-9F67-CD26CF291DD1}">
      <dgm:prSet/>
      <dgm:spPr/>
      <dgm:t>
        <a:bodyPr/>
        <a:lstStyle/>
        <a:p>
          <a:pPr rtl="1"/>
          <a:endParaRPr lang="he-IL" sz="1600"/>
        </a:p>
      </dgm:t>
    </dgm:pt>
    <dgm:pt modelId="{B0F5F9D1-1A75-4372-BEA1-ED058DE5E64A}" type="sibTrans" cxnId="{B7681E12-6CCC-48D0-9F67-CD26CF291DD1}">
      <dgm:prSet/>
      <dgm:spPr/>
      <dgm:t>
        <a:bodyPr/>
        <a:lstStyle/>
        <a:p>
          <a:pPr rtl="1"/>
          <a:endParaRPr lang="he-IL" sz="1600"/>
        </a:p>
      </dgm:t>
    </dgm:pt>
    <dgm:pt modelId="{1AE1178D-35F1-461C-B206-BD0DE6BF252B}">
      <dgm:prSet phldrT="[טקסט]" custT="1"/>
      <dgm:spPr/>
      <dgm:t>
        <a:bodyPr/>
        <a:lstStyle/>
        <a:p>
          <a:pPr rtl="0"/>
          <a:r>
            <a:rPr lang="en-US" sz="1400" u="sng" dirty="0"/>
            <a:t>Maximum Depth</a:t>
          </a:r>
          <a:r>
            <a:rPr lang="en-US" sz="1400" dirty="0"/>
            <a:t>:</a:t>
          </a:r>
          <a:br>
            <a:rPr lang="en-US" sz="1400" dirty="0"/>
          </a:br>
          <a:r>
            <a:rPr lang="en-US" sz="1400" dirty="0"/>
            <a:t>3 to 7</a:t>
          </a:r>
          <a:endParaRPr lang="he-IL" sz="1400" dirty="0"/>
        </a:p>
      </dgm:t>
    </dgm:pt>
    <dgm:pt modelId="{D9F5F99A-187B-435A-88A1-04A64C0DF7D0}" type="parTrans" cxnId="{FA56DD57-484B-46B0-B0EF-770E90DF3217}">
      <dgm:prSet/>
      <dgm:spPr/>
      <dgm:t>
        <a:bodyPr/>
        <a:lstStyle/>
        <a:p>
          <a:pPr rtl="1"/>
          <a:endParaRPr lang="he-IL" sz="1600"/>
        </a:p>
      </dgm:t>
    </dgm:pt>
    <dgm:pt modelId="{4387867B-24F6-4DFD-B14E-66BA60EED9DB}" type="sibTrans" cxnId="{FA56DD57-484B-46B0-B0EF-770E90DF3217}">
      <dgm:prSet/>
      <dgm:spPr/>
      <dgm:t>
        <a:bodyPr/>
        <a:lstStyle/>
        <a:p>
          <a:pPr rtl="1"/>
          <a:endParaRPr lang="he-IL" sz="1600"/>
        </a:p>
      </dgm:t>
    </dgm:pt>
    <dgm:pt modelId="{D339E487-EC1E-4683-B2DB-B5C09B5FF2C4}">
      <dgm:prSet phldrT="[טקסט]" custT="1"/>
      <dgm:spPr/>
      <dgm:t>
        <a:bodyPr/>
        <a:lstStyle/>
        <a:p>
          <a:pPr rtl="0"/>
          <a:r>
            <a:rPr lang="en-US" sz="1400" u="sng" dirty="0"/>
            <a:t>Minimum Samples in Leaf</a:t>
          </a:r>
          <a:r>
            <a:rPr lang="en-US" sz="1400" dirty="0"/>
            <a:t>: 5 to 8</a:t>
          </a:r>
          <a:endParaRPr lang="he-IL" sz="1400" dirty="0"/>
        </a:p>
      </dgm:t>
    </dgm:pt>
    <dgm:pt modelId="{4BCEBD9B-8BE1-4263-BD80-D8329EBB8B05}" type="parTrans" cxnId="{4B199FC4-9C4B-45FC-94FE-53971F5C3FAD}">
      <dgm:prSet/>
      <dgm:spPr/>
      <dgm:t>
        <a:bodyPr/>
        <a:lstStyle/>
        <a:p>
          <a:pPr rtl="1"/>
          <a:endParaRPr lang="he-IL" sz="1600"/>
        </a:p>
      </dgm:t>
    </dgm:pt>
    <dgm:pt modelId="{CE45EDE0-878F-43FF-BC29-DD702D1E9DE6}" type="sibTrans" cxnId="{4B199FC4-9C4B-45FC-94FE-53971F5C3FAD}">
      <dgm:prSet/>
      <dgm:spPr/>
      <dgm:t>
        <a:bodyPr/>
        <a:lstStyle/>
        <a:p>
          <a:pPr rtl="1"/>
          <a:endParaRPr lang="he-IL" sz="1600"/>
        </a:p>
      </dgm:t>
    </dgm:pt>
    <dgm:pt modelId="{725F158E-3964-40C3-BFF5-7DA5D2A8E507}">
      <dgm:prSet phldrT="[טקסט]" custT="1"/>
      <dgm:spPr/>
      <dgm:t>
        <a:bodyPr/>
        <a:lstStyle/>
        <a:p>
          <a:pPr rtl="0"/>
          <a:r>
            <a:rPr lang="en-US" sz="1400" u="sng" dirty="0"/>
            <a:t>Criterion</a:t>
          </a:r>
          <a:r>
            <a:rPr lang="en-US" sz="1400" dirty="0"/>
            <a:t>: </a:t>
          </a:r>
          <a:br>
            <a:rPr lang="en-US" sz="1400" dirty="0"/>
          </a:br>
          <a:r>
            <a:rPr lang="en-US" sz="1400" dirty="0"/>
            <a:t>Gini / Entropy</a:t>
          </a:r>
          <a:endParaRPr lang="he-IL" sz="1400" dirty="0"/>
        </a:p>
      </dgm:t>
    </dgm:pt>
    <dgm:pt modelId="{3F7EE45A-30B4-4A78-8516-5FA191B17DFC}" type="parTrans" cxnId="{A3804A3B-0FB6-4408-9179-9267B2C40AAE}">
      <dgm:prSet/>
      <dgm:spPr/>
      <dgm:t>
        <a:bodyPr/>
        <a:lstStyle/>
        <a:p>
          <a:pPr rtl="1"/>
          <a:endParaRPr lang="he-IL" sz="1600"/>
        </a:p>
      </dgm:t>
    </dgm:pt>
    <dgm:pt modelId="{8B954B41-3609-49D8-B6D6-12B12F15320E}" type="sibTrans" cxnId="{A3804A3B-0FB6-4408-9179-9267B2C40AAE}">
      <dgm:prSet/>
      <dgm:spPr/>
      <dgm:t>
        <a:bodyPr/>
        <a:lstStyle/>
        <a:p>
          <a:pPr rtl="1"/>
          <a:endParaRPr lang="he-IL" sz="1600"/>
        </a:p>
      </dgm:t>
    </dgm:pt>
    <dgm:pt modelId="{20CAD125-2D17-4C8D-A3A4-440B221DB86A}" type="pres">
      <dgm:prSet presAssocID="{F9B67F6D-A9C6-4979-A602-50204D9FDA1E}" presName="Name0" presStyleCnt="0">
        <dgm:presLayoutVars>
          <dgm:dir/>
          <dgm:animLvl val="lvl"/>
          <dgm:resizeHandles val="exact"/>
        </dgm:presLayoutVars>
      </dgm:prSet>
      <dgm:spPr/>
    </dgm:pt>
    <dgm:pt modelId="{258D2DFC-39BD-492C-8E3C-145906395089}" type="pres">
      <dgm:prSet presAssocID="{E24D9374-F024-40F3-8B35-437B6ED24238}" presName="composite" presStyleCnt="0"/>
      <dgm:spPr/>
    </dgm:pt>
    <dgm:pt modelId="{7B9B50F5-B02D-407D-A801-A9FCC0040986}" type="pres">
      <dgm:prSet presAssocID="{E24D9374-F024-40F3-8B35-437B6ED2423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2D9C064-C0BA-4CBF-97B7-58FB7B7AC5E1}" type="pres">
      <dgm:prSet presAssocID="{E24D9374-F024-40F3-8B35-437B6ED24238}" presName="desTx" presStyleLbl="alignAccFollowNode1" presStyleIdx="0" presStyleCnt="4" custScaleY="100000">
        <dgm:presLayoutVars>
          <dgm:bulletEnabled val="1"/>
        </dgm:presLayoutVars>
      </dgm:prSet>
      <dgm:spPr/>
    </dgm:pt>
    <dgm:pt modelId="{0E9DA35D-57AF-4ACA-ADFF-11DED58D0D9B}" type="pres">
      <dgm:prSet presAssocID="{056AD50F-D661-47B1-8C8C-0DAC2C92BA8D}" presName="space" presStyleCnt="0"/>
      <dgm:spPr/>
    </dgm:pt>
    <dgm:pt modelId="{6018207B-E4E9-4C5C-A87D-FD5F5E8C67D6}" type="pres">
      <dgm:prSet presAssocID="{8BBD55F6-F4F1-40B4-9600-E9365BFDDA9B}" presName="composite" presStyleCnt="0"/>
      <dgm:spPr/>
    </dgm:pt>
    <dgm:pt modelId="{EE513ABD-4EC0-4061-B0E6-CB81571B2568}" type="pres">
      <dgm:prSet presAssocID="{8BBD55F6-F4F1-40B4-9600-E9365BFDDA9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88C5C3D-4C46-4498-B13F-FC7031EBFCD6}" type="pres">
      <dgm:prSet presAssocID="{8BBD55F6-F4F1-40B4-9600-E9365BFDDA9B}" presName="desTx" presStyleLbl="alignAccFollowNode1" presStyleIdx="1" presStyleCnt="4">
        <dgm:presLayoutVars>
          <dgm:bulletEnabled val="1"/>
        </dgm:presLayoutVars>
      </dgm:prSet>
      <dgm:spPr/>
    </dgm:pt>
    <dgm:pt modelId="{6843639D-3D1E-42FC-A7B4-F7DC4F2F8257}" type="pres">
      <dgm:prSet presAssocID="{5BD59267-670C-4F31-B750-35AEEE63226B}" presName="space" presStyleCnt="0"/>
      <dgm:spPr/>
    </dgm:pt>
    <dgm:pt modelId="{CDECB1E9-2035-4EC8-8A90-10ED2CE9637E}" type="pres">
      <dgm:prSet presAssocID="{F041EC01-6F84-41F8-B4B7-BE4A9B1905B6}" presName="composite" presStyleCnt="0"/>
      <dgm:spPr/>
    </dgm:pt>
    <dgm:pt modelId="{0F6F387F-6F3E-4075-A3FF-0EF2147CEF67}" type="pres">
      <dgm:prSet presAssocID="{F041EC01-6F84-41F8-B4B7-BE4A9B1905B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76DD063-8B5A-4EA7-AC11-05004FDD7E84}" type="pres">
      <dgm:prSet presAssocID="{F041EC01-6F84-41F8-B4B7-BE4A9B1905B6}" presName="desTx" presStyleLbl="alignAccFollowNode1" presStyleIdx="2" presStyleCnt="4">
        <dgm:presLayoutVars>
          <dgm:bulletEnabled val="1"/>
        </dgm:presLayoutVars>
      </dgm:prSet>
      <dgm:spPr/>
    </dgm:pt>
    <dgm:pt modelId="{BF6D5251-9185-4DDE-91A3-44B757932C1F}" type="pres">
      <dgm:prSet presAssocID="{21C0F752-9D87-49FC-A826-A30F244D4CCC}" presName="space" presStyleCnt="0"/>
      <dgm:spPr/>
    </dgm:pt>
    <dgm:pt modelId="{C6BF753F-9042-4B9A-A3BA-278FAEAD7601}" type="pres">
      <dgm:prSet presAssocID="{3DE012DF-0134-4B4F-AA2E-7E14AD24C1FB}" presName="composite" presStyleCnt="0"/>
      <dgm:spPr/>
    </dgm:pt>
    <dgm:pt modelId="{C2FAC3BD-6020-4C1F-8BF3-05BF15CF3C2B}" type="pres">
      <dgm:prSet presAssocID="{3DE012DF-0134-4B4F-AA2E-7E14AD24C1F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6099A4C-0338-49B5-ADC6-E3A4CEB46D03}" type="pres">
      <dgm:prSet presAssocID="{3DE012DF-0134-4B4F-AA2E-7E14AD24C1F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D638D0B-350A-4F4A-AD48-88465DC3B695}" type="presOf" srcId="{F041EC01-6F84-41F8-B4B7-BE4A9B1905B6}" destId="{0F6F387F-6F3E-4075-A3FF-0EF2147CEF67}" srcOrd="0" destOrd="0" presId="urn:microsoft.com/office/officeart/2005/8/layout/hList1"/>
    <dgm:cxn modelId="{61547010-370A-4A9C-BAAA-734E1D13C1D9}" srcId="{F041EC01-6F84-41F8-B4B7-BE4A9B1905B6}" destId="{83339564-29E0-4116-8B34-C3E3BBB08F73}" srcOrd="0" destOrd="0" parTransId="{345FA2ED-7EA9-4615-BB87-DDB58A103848}" sibTransId="{C14F6556-84D5-40A8-8126-B79799095446}"/>
    <dgm:cxn modelId="{B7681E12-6CCC-48D0-9F67-CD26CF291DD1}" srcId="{F9B67F6D-A9C6-4979-A602-50204D9FDA1E}" destId="{3DE012DF-0134-4B4F-AA2E-7E14AD24C1FB}" srcOrd="3" destOrd="0" parTransId="{16EA1FEC-8AC9-4034-972B-92EAD302E1E9}" sibTransId="{B0F5F9D1-1A75-4372-BEA1-ED058DE5E64A}"/>
    <dgm:cxn modelId="{BF6B4F33-9D2F-4DE1-B63F-F6C94160B63D}" type="presOf" srcId="{3A0FE302-D4AE-47BB-A5B7-451E82AB0643}" destId="{02D9C064-C0BA-4CBF-97B7-58FB7B7AC5E1}" srcOrd="0" destOrd="0" presId="urn:microsoft.com/office/officeart/2005/8/layout/hList1"/>
    <dgm:cxn modelId="{831D9635-1BB2-48E9-9D51-FC13E60914B6}" type="presOf" srcId="{75503CF2-DC94-4ED8-8905-2DC53D98745D}" destId="{676DD063-8B5A-4EA7-AC11-05004FDD7E84}" srcOrd="0" destOrd="1" presId="urn:microsoft.com/office/officeart/2005/8/layout/hList1"/>
    <dgm:cxn modelId="{D5A7C936-70CE-47C4-B46B-9536DEE69D94}" type="presOf" srcId="{F9B67F6D-A9C6-4979-A602-50204D9FDA1E}" destId="{20CAD125-2D17-4C8D-A3A4-440B221DB86A}" srcOrd="0" destOrd="0" presId="urn:microsoft.com/office/officeart/2005/8/layout/hList1"/>
    <dgm:cxn modelId="{A3804A3B-0FB6-4408-9179-9267B2C40AAE}" srcId="{3DE012DF-0134-4B4F-AA2E-7E14AD24C1FB}" destId="{725F158E-3964-40C3-BFF5-7DA5D2A8E507}" srcOrd="2" destOrd="0" parTransId="{3F7EE45A-30B4-4A78-8516-5FA191B17DFC}" sibTransId="{8B954B41-3609-49D8-B6D6-12B12F15320E}"/>
    <dgm:cxn modelId="{DC25DF3C-0ADA-4E04-817D-BFAA1417BC9F}" srcId="{E24D9374-F024-40F3-8B35-437B6ED24238}" destId="{3A0FE302-D4AE-47BB-A5B7-451E82AB0643}" srcOrd="0" destOrd="0" parTransId="{527C7C8A-7DC6-4A59-B501-3F4BA9E3D236}" sibTransId="{F596F7E9-A869-48DC-BB9B-07E8F744FF9F}"/>
    <dgm:cxn modelId="{D3CD7265-D373-4DE5-83F4-67FE9AF2815A}" type="presOf" srcId="{83339564-29E0-4116-8B34-C3E3BBB08F73}" destId="{676DD063-8B5A-4EA7-AC11-05004FDD7E84}" srcOrd="0" destOrd="0" presId="urn:microsoft.com/office/officeart/2005/8/layout/hList1"/>
    <dgm:cxn modelId="{9595576B-5FC3-4060-9E4C-7E8C73E3BB41}" srcId="{F041EC01-6F84-41F8-B4B7-BE4A9B1905B6}" destId="{9A9BD812-2302-403D-BFDB-9F31EEF4AD08}" srcOrd="3" destOrd="0" parTransId="{B1BFD10D-36AA-4AB4-B786-08BBAAEEC9E2}" sibTransId="{99D05838-332F-43C9-B772-E59024B32AF2}"/>
    <dgm:cxn modelId="{AC0C796E-B86F-411E-8539-5F14847415B6}" type="presOf" srcId="{1AE1178D-35F1-461C-B206-BD0DE6BF252B}" destId="{26099A4C-0338-49B5-ADC6-E3A4CEB46D03}" srcOrd="0" destOrd="0" presId="urn:microsoft.com/office/officeart/2005/8/layout/hList1"/>
    <dgm:cxn modelId="{6B84B952-B0B9-40F5-BC74-C596AE7D4856}" type="presOf" srcId="{1A2BEA0D-FE8C-4A89-B782-539A31A60BE0}" destId="{688C5C3D-4C46-4498-B13F-FC7031EBFCD6}" srcOrd="0" destOrd="0" presId="urn:microsoft.com/office/officeart/2005/8/layout/hList1"/>
    <dgm:cxn modelId="{FA56DD57-484B-46B0-B0EF-770E90DF3217}" srcId="{3DE012DF-0134-4B4F-AA2E-7E14AD24C1FB}" destId="{1AE1178D-35F1-461C-B206-BD0DE6BF252B}" srcOrd="0" destOrd="0" parTransId="{D9F5F99A-187B-435A-88A1-04A64C0DF7D0}" sibTransId="{4387867B-24F6-4DFD-B14E-66BA60EED9DB}"/>
    <dgm:cxn modelId="{2374E38E-4DDE-4B18-AED8-5E104448C1EA}" type="presOf" srcId="{E24D9374-F024-40F3-8B35-437B6ED24238}" destId="{7B9B50F5-B02D-407D-A801-A9FCC0040986}" srcOrd="0" destOrd="0" presId="urn:microsoft.com/office/officeart/2005/8/layout/hList1"/>
    <dgm:cxn modelId="{46D83D95-5656-45D0-91B0-6563F9EB3FA8}" srcId="{F9B67F6D-A9C6-4979-A602-50204D9FDA1E}" destId="{F041EC01-6F84-41F8-B4B7-BE4A9B1905B6}" srcOrd="2" destOrd="0" parTransId="{61E42B67-F5BA-4E1A-A5F9-A14B0A6A9255}" sibTransId="{21C0F752-9D87-49FC-A826-A30F244D4CCC}"/>
    <dgm:cxn modelId="{CD18D595-D836-4839-A1A5-5B05443C3D68}" type="presOf" srcId="{F6BFE433-967B-463C-9CC1-157F84501DD8}" destId="{02D9C064-C0BA-4CBF-97B7-58FB7B7AC5E1}" srcOrd="0" destOrd="1" presId="urn:microsoft.com/office/officeart/2005/8/layout/hList1"/>
    <dgm:cxn modelId="{83B45C9C-814F-4669-8257-9D6DDD4D7789}" type="presOf" srcId="{3DE012DF-0134-4B4F-AA2E-7E14AD24C1FB}" destId="{C2FAC3BD-6020-4C1F-8BF3-05BF15CF3C2B}" srcOrd="0" destOrd="0" presId="urn:microsoft.com/office/officeart/2005/8/layout/hList1"/>
    <dgm:cxn modelId="{E4632EA1-FCA9-43CF-9C9E-5BE85FD697C6}" srcId="{F9B67F6D-A9C6-4979-A602-50204D9FDA1E}" destId="{8BBD55F6-F4F1-40B4-9600-E9365BFDDA9B}" srcOrd="1" destOrd="0" parTransId="{2BDF4C32-215A-48E8-9547-E913ABDC482B}" sibTransId="{5BD59267-670C-4F31-B750-35AEEE63226B}"/>
    <dgm:cxn modelId="{F2FDA9AA-C726-4731-A1B1-61FFAC1C2C18}" srcId="{8BBD55F6-F4F1-40B4-9600-E9365BFDDA9B}" destId="{1A2BEA0D-FE8C-4A89-B782-539A31A60BE0}" srcOrd="0" destOrd="0" parTransId="{8548736E-97E5-420E-89FD-61F8B93D0F9A}" sibTransId="{E0A3B207-42AA-4C8E-8A4C-838703A22FF9}"/>
    <dgm:cxn modelId="{E650EFBD-51E2-4DA2-888F-4F90FFA9C1D0}" srcId="{E24D9374-F024-40F3-8B35-437B6ED24238}" destId="{F6BFE433-967B-463C-9CC1-157F84501DD8}" srcOrd="1" destOrd="0" parTransId="{D001B853-CD11-406E-BCD5-816489CEFBAC}" sibTransId="{4D75724F-F452-4716-966E-B281A7EF1028}"/>
    <dgm:cxn modelId="{4B199FC4-9C4B-45FC-94FE-53971F5C3FAD}" srcId="{3DE012DF-0134-4B4F-AA2E-7E14AD24C1FB}" destId="{D339E487-EC1E-4683-B2DB-B5C09B5FF2C4}" srcOrd="1" destOrd="0" parTransId="{4BCEBD9B-8BE1-4263-BD80-D8329EBB8B05}" sibTransId="{CE45EDE0-878F-43FF-BC29-DD702D1E9DE6}"/>
    <dgm:cxn modelId="{894EB0C4-773B-49A8-93C8-7CC85A63A47F}" srcId="{F9B67F6D-A9C6-4979-A602-50204D9FDA1E}" destId="{E24D9374-F024-40F3-8B35-437B6ED24238}" srcOrd="0" destOrd="0" parTransId="{3ED849C2-D79B-4688-8817-954DB9390AF9}" sibTransId="{056AD50F-D661-47B1-8C8C-0DAC2C92BA8D}"/>
    <dgm:cxn modelId="{1A1F84CC-5FEA-4FA4-BB2F-7C6C866D2197}" type="presOf" srcId="{8BBD55F6-F4F1-40B4-9600-E9365BFDDA9B}" destId="{EE513ABD-4EC0-4061-B0E6-CB81571B2568}" srcOrd="0" destOrd="0" presId="urn:microsoft.com/office/officeart/2005/8/layout/hList1"/>
    <dgm:cxn modelId="{B8E952D7-C85C-4384-BE6A-D1E362136F3A}" srcId="{F041EC01-6F84-41F8-B4B7-BE4A9B1905B6}" destId="{75503CF2-DC94-4ED8-8905-2DC53D98745D}" srcOrd="1" destOrd="0" parTransId="{B9BC6797-C22C-4541-ACF4-271B504B2326}" sibTransId="{C1B2E5D0-C623-4EF4-BE8F-2F91B357F584}"/>
    <dgm:cxn modelId="{DC6E4BDF-4CD0-4CDA-B2E4-530C0FA89E2C}" type="presOf" srcId="{D339E487-EC1E-4683-B2DB-B5C09B5FF2C4}" destId="{26099A4C-0338-49B5-ADC6-E3A4CEB46D03}" srcOrd="0" destOrd="1" presId="urn:microsoft.com/office/officeart/2005/8/layout/hList1"/>
    <dgm:cxn modelId="{10861EEF-AF01-4CA7-B96A-715996BEEA60}" srcId="{F041EC01-6F84-41F8-B4B7-BE4A9B1905B6}" destId="{1DF34AE4-46A5-4DC1-80BE-F63657D0FE77}" srcOrd="2" destOrd="0" parTransId="{BAE202D6-6A63-4DCF-A70E-2A9F053282B1}" sibTransId="{6245DC7D-F3BA-4998-B145-DCCBFEC486E2}"/>
    <dgm:cxn modelId="{6D1D9DF4-35B1-4CE4-B5E9-04A828D7BA87}" type="presOf" srcId="{725F158E-3964-40C3-BFF5-7DA5D2A8E507}" destId="{26099A4C-0338-49B5-ADC6-E3A4CEB46D03}" srcOrd="0" destOrd="2" presId="urn:microsoft.com/office/officeart/2005/8/layout/hList1"/>
    <dgm:cxn modelId="{5998F2F4-FB40-4587-9A1F-318FE8E96D03}" type="presOf" srcId="{9A9BD812-2302-403D-BFDB-9F31EEF4AD08}" destId="{676DD063-8B5A-4EA7-AC11-05004FDD7E84}" srcOrd="0" destOrd="3" presId="urn:microsoft.com/office/officeart/2005/8/layout/hList1"/>
    <dgm:cxn modelId="{8D2EB5F5-AC27-4B6D-A933-EF9A7A11A702}" type="presOf" srcId="{1DF34AE4-46A5-4DC1-80BE-F63657D0FE77}" destId="{676DD063-8B5A-4EA7-AC11-05004FDD7E84}" srcOrd="0" destOrd="2" presId="urn:microsoft.com/office/officeart/2005/8/layout/hList1"/>
    <dgm:cxn modelId="{7C870779-F3C9-45AD-82FE-1A4891B1C682}" type="presParOf" srcId="{20CAD125-2D17-4C8D-A3A4-440B221DB86A}" destId="{258D2DFC-39BD-492C-8E3C-145906395089}" srcOrd="0" destOrd="0" presId="urn:microsoft.com/office/officeart/2005/8/layout/hList1"/>
    <dgm:cxn modelId="{000E7AFB-6F2C-46A2-A484-36D28ABDFA3B}" type="presParOf" srcId="{258D2DFC-39BD-492C-8E3C-145906395089}" destId="{7B9B50F5-B02D-407D-A801-A9FCC0040986}" srcOrd="0" destOrd="0" presId="urn:microsoft.com/office/officeart/2005/8/layout/hList1"/>
    <dgm:cxn modelId="{5C7F6F1F-B3AC-425F-9FBD-822553529B76}" type="presParOf" srcId="{258D2DFC-39BD-492C-8E3C-145906395089}" destId="{02D9C064-C0BA-4CBF-97B7-58FB7B7AC5E1}" srcOrd="1" destOrd="0" presId="urn:microsoft.com/office/officeart/2005/8/layout/hList1"/>
    <dgm:cxn modelId="{4B4A42F7-8312-4142-BF53-0EABE6D9DC99}" type="presParOf" srcId="{20CAD125-2D17-4C8D-A3A4-440B221DB86A}" destId="{0E9DA35D-57AF-4ACA-ADFF-11DED58D0D9B}" srcOrd="1" destOrd="0" presId="urn:microsoft.com/office/officeart/2005/8/layout/hList1"/>
    <dgm:cxn modelId="{23F1D3A2-3CFA-4339-B1A4-930A01FCC66C}" type="presParOf" srcId="{20CAD125-2D17-4C8D-A3A4-440B221DB86A}" destId="{6018207B-E4E9-4C5C-A87D-FD5F5E8C67D6}" srcOrd="2" destOrd="0" presId="urn:microsoft.com/office/officeart/2005/8/layout/hList1"/>
    <dgm:cxn modelId="{03108299-ADB7-4621-A8DB-91A7C368EC0B}" type="presParOf" srcId="{6018207B-E4E9-4C5C-A87D-FD5F5E8C67D6}" destId="{EE513ABD-4EC0-4061-B0E6-CB81571B2568}" srcOrd="0" destOrd="0" presId="urn:microsoft.com/office/officeart/2005/8/layout/hList1"/>
    <dgm:cxn modelId="{358AA79E-2523-4C54-90C7-D0A7D7D1BE40}" type="presParOf" srcId="{6018207B-E4E9-4C5C-A87D-FD5F5E8C67D6}" destId="{688C5C3D-4C46-4498-B13F-FC7031EBFCD6}" srcOrd="1" destOrd="0" presId="urn:microsoft.com/office/officeart/2005/8/layout/hList1"/>
    <dgm:cxn modelId="{B59369BB-E4D9-4B2A-B802-D9D9172996BF}" type="presParOf" srcId="{20CAD125-2D17-4C8D-A3A4-440B221DB86A}" destId="{6843639D-3D1E-42FC-A7B4-F7DC4F2F8257}" srcOrd="3" destOrd="0" presId="urn:microsoft.com/office/officeart/2005/8/layout/hList1"/>
    <dgm:cxn modelId="{3EDC112C-2D57-4EAE-B261-B2EAB290C315}" type="presParOf" srcId="{20CAD125-2D17-4C8D-A3A4-440B221DB86A}" destId="{CDECB1E9-2035-4EC8-8A90-10ED2CE9637E}" srcOrd="4" destOrd="0" presId="urn:microsoft.com/office/officeart/2005/8/layout/hList1"/>
    <dgm:cxn modelId="{140621AB-CB56-49AE-AEFA-A9F76B5981A5}" type="presParOf" srcId="{CDECB1E9-2035-4EC8-8A90-10ED2CE9637E}" destId="{0F6F387F-6F3E-4075-A3FF-0EF2147CEF67}" srcOrd="0" destOrd="0" presId="urn:microsoft.com/office/officeart/2005/8/layout/hList1"/>
    <dgm:cxn modelId="{75B21EAA-9A9F-4939-821E-50B0B6822034}" type="presParOf" srcId="{CDECB1E9-2035-4EC8-8A90-10ED2CE9637E}" destId="{676DD063-8B5A-4EA7-AC11-05004FDD7E84}" srcOrd="1" destOrd="0" presId="urn:microsoft.com/office/officeart/2005/8/layout/hList1"/>
    <dgm:cxn modelId="{01C7D389-D0CC-4E78-AFF7-8A2507C9A345}" type="presParOf" srcId="{20CAD125-2D17-4C8D-A3A4-440B221DB86A}" destId="{BF6D5251-9185-4DDE-91A3-44B757932C1F}" srcOrd="5" destOrd="0" presId="urn:microsoft.com/office/officeart/2005/8/layout/hList1"/>
    <dgm:cxn modelId="{A9517940-C90A-4BD7-8BF7-8BF7DDB82F4A}" type="presParOf" srcId="{20CAD125-2D17-4C8D-A3A4-440B221DB86A}" destId="{C6BF753F-9042-4B9A-A3BA-278FAEAD7601}" srcOrd="6" destOrd="0" presId="urn:microsoft.com/office/officeart/2005/8/layout/hList1"/>
    <dgm:cxn modelId="{1B5E43EC-F5C4-4E5E-8A1C-E157EC258E68}" type="presParOf" srcId="{C6BF753F-9042-4B9A-A3BA-278FAEAD7601}" destId="{C2FAC3BD-6020-4C1F-8BF3-05BF15CF3C2B}" srcOrd="0" destOrd="0" presId="urn:microsoft.com/office/officeart/2005/8/layout/hList1"/>
    <dgm:cxn modelId="{D61DA43D-02BC-4CA7-AAD4-B583D60A39BA}" type="presParOf" srcId="{C6BF753F-9042-4B9A-A3BA-278FAEAD7601}" destId="{26099A4C-0338-49B5-ADC6-E3A4CEB46D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200585-321F-4B54-BBDE-2DC470625FF0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99821995-DA51-47F4-BFA8-A9AF77880C74}">
      <dgm:prSet phldrT="[טקסט]"/>
      <dgm:spPr/>
      <dgm:t>
        <a:bodyPr/>
        <a:lstStyle/>
        <a:p>
          <a:pPr rtl="1"/>
          <a:r>
            <a:rPr lang="en-US" dirty="0"/>
            <a:t>Lower Case</a:t>
          </a:r>
          <a:endParaRPr lang="he-IL" dirty="0"/>
        </a:p>
      </dgm:t>
    </dgm:pt>
    <dgm:pt modelId="{6C241E7D-81BD-467B-8127-B497FD384F79}" type="parTrans" cxnId="{58FAED8A-7E27-42FF-BEA4-204A7CABE7C3}">
      <dgm:prSet/>
      <dgm:spPr/>
      <dgm:t>
        <a:bodyPr/>
        <a:lstStyle/>
        <a:p>
          <a:pPr rtl="1"/>
          <a:endParaRPr lang="he-IL"/>
        </a:p>
      </dgm:t>
    </dgm:pt>
    <dgm:pt modelId="{F6778BFB-7D97-4880-99CB-5378C7F5E886}" type="sibTrans" cxnId="{58FAED8A-7E27-42FF-BEA4-204A7CABE7C3}">
      <dgm:prSet/>
      <dgm:spPr/>
      <dgm:t>
        <a:bodyPr/>
        <a:lstStyle/>
        <a:p>
          <a:pPr rtl="1"/>
          <a:endParaRPr lang="he-IL"/>
        </a:p>
      </dgm:t>
    </dgm:pt>
    <dgm:pt modelId="{08E79360-5697-45A9-8A99-7962F87E510B}">
      <dgm:prSet phldrT="[טקסט]"/>
      <dgm:spPr/>
      <dgm:t>
        <a:bodyPr/>
        <a:lstStyle/>
        <a:p>
          <a:pPr rtl="1"/>
          <a:r>
            <a:rPr lang="en-US" dirty="0"/>
            <a:t>Remove punctuations</a:t>
          </a:r>
          <a:endParaRPr lang="he-IL" dirty="0"/>
        </a:p>
      </dgm:t>
    </dgm:pt>
    <dgm:pt modelId="{C38E4920-EB43-4F6E-B95E-5A35261AD129}" type="parTrans" cxnId="{006AE92F-D909-4D52-A801-C3A3C2D93CF2}">
      <dgm:prSet/>
      <dgm:spPr/>
      <dgm:t>
        <a:bodyPr/>
        <a:lstStyle/>
        <a:p>
          <a:pPr rtl="1"/>
          <a:endParaRPr lang="he-IL"/>
        </a:p>
      </dgm:t>
    </dgm:pt>
    <dgm:pt modelId="{FD1AC319-C9D5-41D7-A5E9-F33E9AB6679D}" type="sibTrans" cxnId="{006AE92F-D909-4D52-A801-C3A3C2D93CF2}">
      <dgm:prSet/>
      <dgm:spPr/>
      <dgm:t>
        <a:bodyPr/>
        <a:lstStyle/>
        <a:p>
          <a:pPr rtl="1"/>
          <a:endParaRPr lang="he-IL"/>
        </a:p>
      </dgm:t>
    </dgm:pt>
    <dgm:pt modelId="{34560420-3790-4919-B6B2-1425656FE76F}">
      <dgm:prSet phldrT="[טקסט]"/>
      <dgm:spPr/>
      <dgm:t>
        <a:bodyPr/>
        <a:lstStyle/>
        <a:p>
          <a:pPr rtl="1"/>
          <a:r>
            <a:rPr lang="en-US" dirty="0"/>
            <a:t>Removing stop-words</a:t>
          </a:r>
          <a:endParaRPr lang="he-IL" dirty="0"/>
        </a:p>
      </dgm:t>
    </dgm:pt>
    <dgm:pt modelId="{CD8E5B49-F500-4286-AEDB-4D378EE78DA1}" type="parTrans" cxnId="{06A24E68-0511-4D05-80DD-591DE1C2D683}">
      <dgm:prSet/>
      <dgm:spPr/>
      <dgm:t>
        <a:bodyPr/>
        <a:lstStyle/>
        <a:p>
          <a:pPr rtl="1"/>
          <a:endParaRPr lang="he-IL"/>
        </a:p>
      </dgm:t>
    </dgm:pt>
    <dgm:pt modelId="{24DCB229-682C-4688-9DB2-8B06A6974CF2}" type="sibTrans" cxnId="{06A24E68-0511-4D05-80DD-591DE1C2D683}">
      <dgm:prSet/>
      <dgm:spPr/>
      <dgm:t>
        <a:bodyPr/>
        <a:lstStyle/>
        <a:p>
          <a:pPr rtl="1"/>
          <a:endParaRPr lang="he-IL"/>
        </a:p>
      </dgm:t>
    </dgm:pt>
    <dgm:pt modelId="{73E8D7E8-5373-4867-A6A1-18E75DFE5222}">
      <dgm:prSet phldrT="[טקסט]"/>
      <dgm:spPr/>
      <dgm:t>
        <a:bodyPr/>
        <a:lstStyle/>
        <a:p>
          <a:pPr rtl="1"/>
          <a:r>
            <a:rPr lang="en-US" dirty="0"/>
            <a:t>Word Lemmatization</a:t>
          </a:r>
          <a:endParaRPr lang="he-IL" dirty="0"/>
        </a:p>
      </dgm:t>
    </dgm:pt>
    <dgm:pt modelId="{10E04467-5D15-4C1D-86BC-A0698953E5AC}" type="parTrans" cxnId="{8228E2B3-2844-4785-99A8-FE5A83F45C9B}">
      <dgm:prSet/>
      <dgm:spPr/>
      <dgm:t>
        <a:bodyPr/>
        <a:lstStyle/>
        <a:p>
          <a:pPr rtl="1"/>
          <a:endParaRPr lang="he-IL"/>
        </a:p>
      </dgm:t>
    </dgm:pt>
    <dgm:pt modelId="{411D2E55-9748-439C-A4F7-995C04554A05}" type="sibTrans" cxnId="{8228E2B3-2844-4785-99A8-FE5A83F45C9B}">
      <dgm:prSet/>
      <dgm:spPr/>
      <dgm:t>
        <a:bodyPr/>
        <a:lstStyle/>
        <a:p>
          <a:pPr rtl="1"/>
          <a:endParaRPr lang="he-IL"/>
        </a:p>
      </dgm:t>
    </dgm:pt>
    <dgm:pt modelId="{2BA267EC-3DC0-41AA-927E-AEB7A6D9DD2E}" type="pres">
      <dgm:prSet presAssocID="{85200585-321F-4B54-BBDE-2DC470625FF0}" presName="Name0" presStyleCnt="0">
        <dgm:presLayoutVars>
          <dgm:dir/>
          <dgm:animLvl val="lvl"/>
          <dgm:resizeHandles val="exact"/>
        </dgm:presLayoutVars>
      </dgm:prSet>
      <dgm:spPr/>
    </dgm:pt>
    <dgm:pt modelId="{F4CB3A5C-84C2-448A-9879-B09EC14CCE39}" type="pres">
      <dgm:prSet presAssocID="{99821995-DA51-47F4-BFA8-A9AF77880C7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7520D50-2986-44B3-85E5-B53F9D901CA2}" type="pres">
      <dgm:prSet presAssocID="{F6778BFB-7D97-4880-99CB-5378C7F5E886}" presName="parTxOnlySpace" presStyleCnt="0"/>
      <dgm:spPr/>
    </dgm:pt>
    <dgm:pt modelId="{CE5BEBEC-64D9-4F94-955B-20AE06004634}" type="pres">
      <dgm:prSet presAssocID="{08E79360-5697-45A9-8A99-7962F87E510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B13D1E8-C00A-4E8A-BD98-F30EBE73B5BF}" type="pres">
      <dgm:prSet presAssocID="{FD1AC319-C9D5-41D7-A5E9-F33E9AB6679D}" presName="parTxOnlySpace" presStyleCnt="0"/>
      <dgm:spPr/>
    </dgm:pt>
    <dgm:pt modelId="{34DA64B0-5D43-47E8-855E-8D625BC9D3A5}" type="pres">
      <dgm:prSet presAssocID="{34560420-3790-4919-B6B2-1425656FE76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E17681A-8558-4B9C-9CFB-B8AD80DC43D9}" type="pres">
      <dgm:prSet presAssocID="{24DCB229-682C-4688-9DB2-8B06A6974CF2}" presName="parTxOnlySpace" presStyleCnt="0"/>
      <dgm:spPr/>
    </dgm:pt>
    <dgm:pt modelId="{5919B8F0-8EEE-4B8D-AFAC-1CA225FD92BF}" type="pres">
      <dgm:prSet presAssocID="{73E8D7E8-5373-4867-A6A1-18E75DFE522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06AE92F-D909-4D52-A801-C3A3C2D93CF2}" srcId="{85200585-321F-4B54-BBDE-2DC470625FF0}" destId="{08E79360-5697-45A9-8A99-7962F87E510B}" srcOrd="1" destOrd="0" parTransId="{C38E4920-EB43-4F6E-B95E-5A35261AD129}" sibTransId="{FD1AC319-C9D5-41D7-A5E9-F33E9AB6679D}"/>
    <dgm:cxn modelId="{23A9E55C-7E2C-4490-83F5-BEC3D5CCEBE4}" type="presOf" srcId="{73E8D7E8-5373-4867-A6A1-18E75DFE5222}" destId="{5919B8F0-8EEE-4B8D-AFAC-1CA225FD92BF}" srcOrd="0" destOrd="0" presId="urn:microsoft.com/office/officeart/2005/8/layout/chevron1"/>
    <dgm:cxn modelId="{06A24E68-0511-4D05-80DD-591DE1C2D683}" srcId="{85200585-321F-4B54-BBDE-2DC470625FF0}" destId="{34560420-3790-4919-B6B2-1425656FE76F}" srcOrd="2" destOrd="0" parTransId="{CD8E5B49-F500-4286-AEDB-4D378EE78DA1}" sibTransId="{24DCB229-682C-4688-9DB2-8B06A6974CF2}"/>
    <dgm:cxn modelId="{58FAED8A-7E27-42FF-BEA4-204A7CABE7C3}" srcId="{85200585-321F-4B54-BBDE-2DC470625FF0}" destId="{99821995-DA51-47F4-BFA8-A9AF77880C74}" srcOrd="0" destOrd="0" parTransId="{6C241E7D-81BD-467B-8127-B497FD384F79}" sibTransId="{F6778BFB-7D97-4880-99CB-5378C7F5E886}"/>
    <dgm:cxn modelId="{8228E2B3-2844-4785-99A8-FE5A83F45C9B}" srcId="{85200585-321F-4B54-BBDE-2DC470625FF0}" destId="{73E8D7E8-5373-4867-A6A1-18E75DFE5222}" srcOrd="3" destOrd="0" parTransId="{10E04467-5D15-4C1D-86BC-A0698953E5AC}" sibTransId="{411D2E55-9748-439C-A4F7-995C04554A05}"/>
    <dgm:cxn modelId="{512A07C5-3352-423B-BE18-9888FA030B0E}" type="presOf" srcId="{85200585-321F-4B54-BBDE-2DC470625FF0}" destId="{2BA267EC-3DC0-41AA-927E-AEB7A6D9DD2E}" srcOrd="0" destOrd="0" presId="urn:microsoft.com/office/officeart/2005/8/layout/chevron1"/>
    <dgm:cxn modelId="{754671C5-3BFB-4B84-9509-DEC0DA56F4B5}" type="presOf" srcId="{08E79360-5697-45A9-8A99-7962F87E510B}" destId="{CE5BEBEC-64D9-4F94-955B-20AE06004634}" srcOrd="0" destOrd="0" presId="urn:microsoft.com/office/officeart/2005/8/layout/chevron1"/>
    <dgm:cxn modelId="{34393FD2-38F3-46B5-8F7C-C69E733825AC}" type="presOf" srcId="{34560420-3790-4919-B6B2-1425656FE76F}" destId="{34DA64B0-5D43-47E8-855E-8D625BC9D3A5}" srcOrd="0" destOrd="0" presId="urn:microsoft.com/office/officeart/2005/8/layout/chevron1"/>
    <dgm:cxn modelId="{FE6B76FF-ABA8-480D-8637-3EE129066BE0}" type="presOf" srcId="{99821995-DA51-47F4-BFA8-A9AF77880C74}" destId="{F4CB3A5C-84C2-448A-9879-B09EC14CCE39}" srcOrd="0" destOrd="0" presId="urn:microsoft.com/office/officeart/2005/8/layout/chevron1"/>
    <dgm:cxn modelId="{F3607D67-AD92-4BD7-9A8B-B4AB13ACAEC9}" type="presParOf" srcId="{2BA267EC-3DC0-41AA-927E-AEB7A6D9DD2E}" destId="{F4CB3A5C-84C2-448A-9879-B09EC14CCE39}" srcOrd="0" destOrd="0" presId="urn:microsoft.com/office/officeart/2005/8/layout/chevron1"/>
    <dgm:cxn modelId="{65974895-975E-4438-849A-4724E41BD4A3}" type="presParOf" srcId="{2BA267EC-3DC0-41AA-927E-AEB7A6D9DD2E}" destId="{67520D50-2986-44B3-85E5-B53F9D901CA2}" srcOrd="1" destOrd="0" presId="urn:microsoft.com/office/officeart/2005/8/layout/chevron1"/>
    <dgm:cxn modelId="{A3080125-9FEC-46A4-BCDA-2DC9742D4E92}" type="presParOf" srcId="{2BA267EC-3DC0-41AA-927E-AEB7A6D9DD2E}" destId="{CE5BEBEC-64D9-4F94-955B-20AE06004634}" srcOrd="2" destOrd="0" presId="urn:microsoft.com/office/officeart/2005/8/layout/chevron1"/>
    <dgm:cxn modelId="{F0620B93-6EAE-4A45-81AB-38B8EBE0D444}" type="presParOf" srcId="{2BA267EC-3DC0-41AA-927E-AEB7A6D9DD2E}" destId="{7B13D1E8-C00A-4E8A-BD98-F30EBE73B5BF}" srcOrd="3" destOrd="0" presId="urn:microsoft.com/office/officeart/2005/8/layout/chevron1"/>
    <dgm:cxn modelId="{EC88C8A3-9538-4815-B1E1-E410279A1E57}" type="presParOf" srcId="{2BA267EC-3DC0-41AA-927E-AEB7A6D9DD2E}" destId="{34DA64B0-5D43-47E8-855E-8D625BC9D3A5}" srcOrd="4" destOrd="0" presId="urn:microsoft.com/office/officeart/2005/8/layout/chevron1"/>
    <dgm:cxn modelId="{3294455F-005B-4721-AFA1-450F5EC63401}" type="presParOf" srcId="{2BA267EC-3DC0-41AA-927E-AEB7A6D9DD2E}" destId="{FE17681A-8558-4B9C-9CFB-B8AD80DC43D9}" srcOrd="5" destOrd="0" presId="urn:microsoft.com/office/officeart/2005/8/layout/chevron1"/>
    <dgm:cxn modelId="{3F1BEA75-9524-4639-84A3-0E78AF5FF927}" type="presParOf" srcId="{2BA267EC-3DC0-41AA-927E-AEB7A6D9DD2E}" destId="{5919B8F0-8EEE-4B8D-AFAC-1CA225FD92B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B50F5-B02D-407D-A801-A9FCC0040986}">
      <dsp:nvSpPr>
        <dsp:cNvPr id="0" name=""/>
        <dsp:cNvSpPr/>
      </dsp:nvSpPr>
      <dsp:spPr>
        <a:xfrm>
          <a:off x="3055" y="17389"/>
          <a:ext cx="1837531" cy="7350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Logistic Regression</a:t>
          </a:r>
          <a:endParaRPr lang="he-IL" sz="1800" kern="1200" dirty="0"/>
        </a:p>
      </dsp:txBody>
      <dsp:txXfrm>
        <a:off x="3055" y="17389"/>
        <a:ext cx="1837531" cy="735012"/>
      </dsp:txXfrm>
    </dsp:sp>
    <dsp:sp modelId="{02D9C064-C0BA-4CBF-97B7-58FB7B7AC5E1}">
      <dsp:nvSpPr>
        <dsp:cNvPr id="0" name=""/>
        <dsp:cNvSpPr/>
      </dsp:nvSpPr>
      <dsp:spPr>
        <a:xfrm>
          <a:off x="3055" y="752402"/>
          <a:ext cx="1837531" cy="22838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u="sng" kern="1200" dirty="0"/>
            <a:t>Penalty</a:t>
          </a:r>
          <a:r>
            <a:rPr lang="en-US" sz="1600" u="none" kern="1200" dirty="0"/>
            <a:t>: LASSO / Ridge</a:t>
          </a:r>
          <a:endParaRPr lang="he-IL" sz="1600" u="none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u="sng" kern="1200" dirty="0"/>
            <a:t>C</a:t>
          </a:r>
          <a:r>
            <a:rPr lang="en-US" sz="1600" kern="1200" dirty="0"/>
            <a:t>: exp{-1} to 1</a:t>
          </a:r>
          <a:endParaRPr lang="he-IL" sz="1600" kern="1200" dirty="0"/>
        </a:p>
      </dsp:txBody>
      <dsp:txXfrm>
        <a:off x="3055" y="752402"/>
        <a:ext cx="1837531" cy="2283840"/>
      </dsp:txXfrm>
    </dsp:sp>
    <dsp:sp modelId="{EE513ABD-4EC0-4061-B0E6-CB81571B2568}">
      <dsp:nvSpPr>
        <dsp:cNvPr id="0" name=""/>
        <dsp:cNvSpPr/>
      </dsp:nvSpPr>
      <dsp:spPr>
        <a:xfrm>
          <a:off x="2097841" y="17389"/>
          <a:ext cx="1837531" cy="7350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K-NN</a:t>
          </a:r>
          <a:endParaRPr lang="he-IL" sz="1800" kern="1200" dirty="0"/>
        </a:p>
      </dsp:txBody>
      <dsp:txXfrm>
        <a:off x="2097841" y="17389"/>
        <a:ext cx="1837531" cy="735012"/>
      </dsp:txXfrm>
    </dsp:sp>
    <dsp:sp modelId="{688C5C3D-4C46-4498-B13F-FC7031EBFCD6}">
      <dsp:nvSpPr>
        <dsp:cNvPr id="0" name=""/>
        <dsp:cNvSpPr/>
      </dsp:nvSpPr>
      <dsp:spPr>
        <a:xfrm>
          <a:off x="2097841" y="752402"/>
          <a:ext cx="1837531" cy="22838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u="sng" kern="1200" dirty="0"/>
            <a:t>K</a:t>
          </a:r>
          <a:r>
            <a:rPr lang="en-US" sz="1600" kern="1200" dirty="0"/>
            <a:t>: Odds numbers from 3 to n</a:t>
          </a:r>
          <a:endParaRPr lang="he-IL" sz="1600" kern="1200" dirty="0"/>
        </a:p>
      </dsp:txBody>
      <dsp:txXfrm>
        <a:off x="2097841" y="752402"/>
        <a:ext cx="1837531" cy="2283840"/>
      </dsp:txXfrm>
    </dsp:sp>
    <dsp:sp modelId="{0F6F387F-6F3E-4075-A3FF-0EF2147CEF67}">
      <dsp:nvSpPr>
        <dsp:cNvPr id="0" name=""/>
        <dsp:cNvSpPr/>
      </dsp:nvSpPr>
      <dsp:spPr>
        <a:xfrm>
          <a:off x="4192627" y="17389"/>
          <a:ext cx="1837531" cy="7350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SVM</a:t>
          </a:r>
          <a:endParaRPr lang="he-IL" sz="1800" kern="1200" dirty="0"/>
        </a:p>
      </dsp:txBody>
      <dsp:txXfrm>
        <a:off x="4192627" y="17389"/>
        <a:ext cx="1837531" cy="735012"/>
      </dsp:txXfrm>
    </dsp:sp>
    <dsp:sp modelId="{676DD063-8B5A-4EA7-AC11-05004FDD7E84}">
      <dsp:nvSpPr>
        <dsp:cNvPr id="0" name=""/>
        <dsp:cNvSpPr/>
      </dsp:nvSpPr>
      <dsp:spPr>
        <a:xfrm>
          <a:off x="4192627" y="752402"/>
          <a:ext cx="1837531" cy="22838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sng" kern="1200" dirty="0"/>
            <a:t>Kernel</a:t>
          </a:r>
          <a:r>
            <a:rPr lang="en-US" sz="1400" kern="1200" dirty="0"/>
            <a:t>: Linear / Polynomial / Radial</a:t>
          </a:r>
          <a:endParaRPr lang="he-IL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sng" kern="1200" dirty="0"/>
            <a:t>C</a:t>
          </a:r>
          <a:r>
            <a:rPr lang="en-US" sz="1400" kern="1200" dirty="0"/>
            <a:t>: exp{-1} to 1</a:t>
          </a:r>
          <a:endParaRPr lang="he-IL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sng" kern="1200" dirty="0"/>
            <a:t>Degree</a:t>
          </a:r>
          <a:r>
            <a:rPr lang="en-US" sz="1400" kern="1200" dirty="0"/>
            <a:t>:</a:t>
          </a:r>
          <a:br>
            <a:rPr lang="en-US" sz="1400" kern="1200" dirty="0"/>
          </a:br>
          <a:r>
            <a:rPr lang="en-US" sz="1400" kern="1200" dirty="0"/>
            <a:t>(for polynomial only) 3 to 6</a:t>
          </a:r>
          <a:endParaRPr lang="he-IL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sng" kern="1200" dirty="0"/>
            <a:t>Gamma</a:t>
          </a:r>
          <a:r>
            <a:rPr lang="en-US" sz="1400" kern="1200" dirty="0"/>
            <a:t>:</a:t>
          </a:r>
          <a:br>
            <a:rPr lang="en-US" sz="1400" kern="1200" dirty="0"/>
          </a:br>
          <a:r>
            <a:rPr lang="en-US" sz="1400" kern="1200" dirty="0"/>
            <a:t>(for radial only) [0.001,0.01,0.1,1]</a:t>
          </a:r>
          <a:endParaRPr lang="he-IL" sz="1400" kern="1200" dirty="0"/>
        </a:p>
      </dsp:txBody>
      <dsp:txXfrm>
        <a:off x="4192627" y="752402"/>
        <a:ext cx="1837531" cy="2283840"/>
      </dsp:txXfrm>
    </dsp:sp>
    <dsp:sp modelId="{C2FAC3BD-6020-4C1F-8BF3-05BF15CF3C2B}">
      <dsp:nvSpPr>
        <dsp:cNvPr id="0" name=""/>
        <dsp:cNvSpPr/>
      </dsp:nvSpPr>
      <dsp:spPr>
        <a:xfrm>
          <a:off x="6287412" y="17389"/>
          <a:ext cx="1837531" cy="7350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Classification Tree</a:t>
          </a:r>
          <a:endParaRPr lang="he-IL" sz="1800" kern="1200" dirty="0"/>
        </a:p>
      </dsp:txBody>
      <dsp:txXfrm>
        <a:off x="6287412" y="17389"/>
        <a:ext cx="1837531" cy="735012"/>
      </dsp:txXfrm>
    </dsp:sp>
    <dsp:sp modelId="{26099A4C-0338-49B5-ADC6-E3A4CEB46D03}">
      <dsp:nvSpPr>
        <dsp:cNvPr id="0" name=""/>
        <dsp:cNvSpPr/>
      </dsp:nvSpPr>
      <dsp:spPr>
        <a:xfrm>
          <a:off x="6287412" y="752402"/>
          <a:ext cx="1837531" cy="22838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sng" kern="1200" dirty="0"/>
            <a:t>Maximum Depth</a:t>
          </a:r>
          <a:r>
            <a:rPr lang="en-US" sz="1400" kern="1200" dirty="0"/>
            <a:t>:</a:t>
          </a:r>
          <a:br>
            <a:rPr lang="en-US" sz="1400" kern="1200" dirty="0"/>
          </a:br>
          <a:r>
            <a:rPr lang="en-US" sz="1400" kern="1200" dirty="0"/>
            <a:t>3 to 7</a:t>
          </a:r>
          <a:endParaRPr lang="he-IL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sng" kern="1200" dirty="0"/>
            <a:t>Minimum Samples in Leaf</a:t>
          </a:r>
          <a:r>
            <a:rPr lang="en-US" sz="1400" kern="1200" dirty="0"/>
            <a:t>: 5 to 8</a:t>
          </a:r>
          <a:endParaRPr lang="he-IL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sng" kern="1200" dirty="0"/>
            <a:t>Criterion</a:t>
          </a:r>
          <a:r>
            <a:rPr lang="en-US" sz="1400" kern="1200" dirty="0"/>
            <a:t>: </a:t>
          </a:r>
          <a:br>
            <a:rPr lang="en-US" sz="1400" kern="1200" dirty="0"/>
          </a:br>
          <a:r>
            <a:rPr lang="en-US" sz="1400" kern="1200" dirty="0"/>
            <a:t>Gini / Entropy</a:t>
          </a:r>
          <a:endParaRPr lang="he-IL" sz="1400" kern="1200" dirty="0"/>
        </a:p>
      </dsp:txBody>
      <dsp:txXfrm>
        <a:off x="6287412" y="752402"/>
        <a:ext cx="1837531" cy="2283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B3A5C-84C2-448A-9879-B09EC14CCE39}">
      <dsp:nvSpPr>
        <dsp:cNvPr id="0" name=""/>
        <dsp:cNvSpPr/>
      </dsp:nvSpPr>
      <dsp:spPr>
        <a:xfrm>
          <a:off x="5655" y="540055"/>
          <a:ext cx="3292078" cy="131683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Lower Case</a:t>
          </a:r>
          <a:endParaRPr lang="he-IL" sz="2400" kern="1200" dirty="0"/>
        </a:p>
      </dsp:txBody>
      <dsp:txXfrm>
        <a:off x="664071" y="540055"/>
        <a:ext cx="1975247" cy="1316831"/>
      </dsp:txXfrm>
    </dsp:sp>
    <dsp:sp modelId="{CE5BEBEC-64D9-4F94-955B-20AE06004634}">
      <dsp:nvSpPr>
        <dsp:cNvPr id="0" name=""/>
        <dsp:cNvSpPr/>
      </dsp:nvSpPr>
      <dsp:spPr>
        <a:xfrm>
          <a:off x="2968525" y="540055"/>
          <a:ext cx="3292078" cy="131683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Remove punctuations</a:t>
          </a:r>
          <a:endParaRPr lang="he-IL" sz="2400" kern="1200" dirty="0"/>
        </a:p>
      </dsp:txBody>
      <dsp:txXfrm>
        <a:off x="3626941" y="540055"/>
        <a:ext cx="1975247" cy="1316831"/>
      </dsp:txXfrm>
    </dsp:sp>
    <dsp:sp modelId="{34DA64B0-5D43-47E8-855E-8D625BC9D3A5}">
      <dsp:nvSpPr>
        <dsp:cNvPr id="0" name=""/>
        <dsp:cNvSpPr/>
      </dsp:nvSpPr>
      <dsp:spPr>
        <a:xfrm>
          <a:off x="5931396" y="540055"/>
          <a:ext cx="3292078" cy="131683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Removing stop-words</a:t>
          </a:r>
          <a:endParaRPr lang="he-IL" sz="2400" kern="1200" dirty="0"/>
        </a:p>
      </dsp:txBody>
      <dsp:txXfrm>
        <a:off x="6589812" y="540055"/>
        <a:ext cx="1975247" cy="1316831"/>
      </dsp:txXfrm>
    </dsp:sp>
    <dsp:sp modelId="{5919B8F0-8EEE-4B8D-AFAC-1CA225FD92BF}">
      <dsp:nvSpPr>
        <dsp:cNvPr id="0" name=""/>
        <dsp:cNvSpPr/>
      </dsp:nvSpPr>
      <dsp:spPr>
        <a:xfrm>
          <a:off x="8894266" y="540055"/>
          <a:ext cx="3292078" cy="131683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Word Lemmatization</a:t>
          </a:r>
          <a:endParaRPr lang="he-IL" sz="2400" kern="1200" dirty="0"/>
        </a:p>
      </dsp:txBody>
      <dsp:txXfrm>
        <a:off x="9552682" y="540055"/>
        <a:ext cx="1975247" cy="1316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F2FD953-CFCE-4711-88CD-F88F36B0138B}" type="datetimeFigureOut">
              <a:rPr lang="he-IL" smtClean="0"/>
              <a:t>י"ז/סיון/תשפ"ד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701BB28-4266-49BD-B6B6-99C56D53437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042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u="sng" dirty="0"/>
              <a:t>MFCC</a:t>
            </a:r>
            <a:r>
              <a:rPr lang="en-US" dirty="0"/>
              <a:t> – Taking the waveform (Amplitude over time) and windowing, applying Fourier transform, changing the data to Mel-scale, taking the logarithm and applying another Fourier transformation.</a:t>
            </a:r>
          </a:p>
          <a:p>
            <a:pPr algn="l" rtl="0"/>
            <a:r>
              <a:rPr lang="en-US" u="sng" dirty="0"/>
              <a:t>Spectral Centroid</a:t>
            </a:r>
            <a:r>
              <a:rPr lang="en-US" u="none" dirty="0"/>
              <a:t> </a:t>
            </a:r>
            <a:r>
              <a:rPr lang="en-US" dirty="0"/>
              <a:t>– Taking each window of the waveform and normalizing the </a:t>
            </a:r>
            <a:r>
              <a:rPr lang="en-US" dirty="0" err="1"/>
              <a:t>aplitude</a:t>
            </a:r>
            <a:r>
              <a:rPr lang="en-US" dirty="0"/>
              <a:t>, then taking the mean over the frequencies (Hz). centroid[t] = </a:t>
            </a:r>
            <a:r>
              <a:rPr lang="en-US" dirty="0" err="1"/>
              <a:t>sum_k</a:t>
            </a:r>
            <a:r>
              <a:rPr lang="en-US" dirty="0"/>
              <a:t> S[k, t] * </a:t>
            </a:r>
            <a:r>
              <a:rPr lang="en-US" dirty="0" err="1"/>
              <a:t>freq</a:t>
            </a:r>
            <a:r>
              <a:rPr lang="en-US" dirty="0"/>
              <a:t>[k] / (</a:t>
            </a:r>
            <a:r>
              <a:rPr lang="en-US" dirty="0" err="1"/>
              <a:t>sum_j</a:t>
            </a:r>
            <a:r>
              <a:rPr lang="en-US" dirty="0"/>
              <a:t> S[j, t]),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4" pitchFamily="34" charset="0"/>
              </a:rPr>
              <a:t>where </a:t>
            </a:r>
            <a:r>
              <a:rPr lang="en-US" dirty="0">
                <a:effectLst/>
              </a:rPr>
              <a:t>S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4" pitchFamily="34" charset="0"/>
              </a:rPr>
              <a:t> is a magnitude spectrogram, and </a:t>
            </a:r>
            <a:r>
              <a:rPr lang="en-US" dirty="0" err="1">
                <a:effectLst/>
              </a:rPr>
              <a:t>freq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4" pitchFamily="34" charset="0"/>
              </a:rPr>
              <a:t> is the array of frequencies (e.g., FFT frequencies in Hz) of the rows of </a:t>
            </a:r>
            <a:r>
              <a:rPr lang="en-US" dirty="0">
                <a:effectLst/>
              </a:rPr>
              <a:t>S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4" pitchFamily="34" charset="0"/>
              </a:rPr>
              <a:t>.</a:t>
            </a:r>
          </a:p>
          <a:p>
            <a:pPr algn="l" rtl="0"/>
            <a:r>
              <a:rPr lang="en-US" u="sng" dirty="0"/>
              <a:t>Zero Crossing Rate</a:t>
            </a:r>
            <a:r>
              <a:rPr lang="en-US" u="none" dirty="0"/>
              <a:t> -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is the rate at which a 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signal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changes from positive to zero to negative or from negative to zero to positive.</a:t>
            </a:r>
          </a:p>
          <a:p>
            <a:pPr algn="l" rtl="0"/>
            <a:r>
              <a:rPr lang="en-US" b="0" i="0" u="sng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RMS</a:t>
            </a:r>
            <a:r>
              <a:rPr lang="en-US" b="0" i="0" u="non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-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Compute root-mean-square (RMS) value for each frame in the spectrogram.</a:t>
            </a:r>
            <a:endParaRPr lang="he-IL" u="sng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1BB28-4266-49BD-B6B6-99C56D534372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80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Spoilers: NLP classification is better!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1BB28-4266-49BD-B6B6-99C56D534372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679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30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4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13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3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68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7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7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1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9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0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8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C9104F-B1B7-8854-CB59-DF90A18A6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44B498-CCDC-D4DC-B7BB-68A8A7A83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FAEF6A8-3743-D1BD-2159-00B427DAA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200400"/>
          </a:xfrm>
        </p:spPr>
        <p:txBody>
          <a:bodyPr anchor="b">
            <a:normAutofit/>
          </a:bodyPr>
          <a:lstStyle/>
          <a:p>
            <a:r>
              <a:rPr lang="en-US" sz="4800" dirty="0"/>
              <a:t>Medical Symptoms Classification</a:t>
            </a:r>
            <a:endParaRPr lang="he-IL" sz="48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9C3D2CA-9A89-878E-DA2B-A8A465C19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4023360" cy="1207008"/>
          </a:xfrm>
        </p:spPr>
        <p:txBody>
          <a:bodyPr anchor="t">
            <a:normAutofit/>
          </a:bodyPr>
          <a:lstStyle/>
          <a:p>
            <a:r>
              <a:rPr lang="en-US" sz="2000" dirty="0"/>
              <a:t>By Sahar Ziv</a:t>
            </a:r>
            <a:endParaRPr lang="he-IL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541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62042E1-8935-2491-CB19-40BCE8E8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Classification Model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BA477CF-D260-8BFC-D473-39FAFFB1C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4"/>
                <a:ext cx="10470418" cy="36941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After dropping intention word like: “Cough”, “Infection”, “Wound”, the logistic regression model was fitted with LASSO penalty and “C”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Resulted in 100% accuracy!</a:t>
                </a: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BA477CF-D260-8BFC-D473-39FAFFB1C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4"/>
                <a:ext cx="10470418" cy="3694176"/>
              </a:xfrm>
              <a:blipFill>
                <a:blip r:embed="rId2"/>
                <a:stretch>
                  <a:fillRect l="-1164" t="-495" r="-2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B97B8FFD-A7D2-B336-3AA3-FCBD6739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3486" y="4377174"/>
            <a:ext cx="4762500" cy="21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וידאו 4" descr="Moving Gears">
            <a:extLst>
              <a:ext uri="{FF2B5EF4-FFF2-40B4-BE49-F238E27FC236}">
                <a16:creationId xmlns:a16="http://schemas.microsoft.com/office/drawing/2014/main" id="{B3A479EA-2098-2A6F-FDC8-2E3533836E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9327E35-EBCF-3F75-243D-0FD397074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Technical side</a:t>
            </a:r>
            <a:endParaRPr lang="he-IL" sz="6600" dirty="0">
              <a:solidFill>
                <a:schemeClr val="bg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93E72FB-26E1-9AB3-77BF-534FD6EF3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551469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Diving in the data engineering and Models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3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7FCF671-F1EB-F726-E13F-822B125F0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Back to Feature Engineering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תמונה 30" descr="תמונה שמכילה צילום מסך, טקסט&#10;&#10;התיאור נוצר באופן אוטומטי">
            <a:extLst>
              <a:ext uri="{FF2B5EF4-FFF2-40B4-BE49-F238E27FC236}">
                <a16:creationId xmlns:a16="http://schemas.microsoft.com/office/drawing/2014/main" id="{761471C3-50AF-3ECE-17F3-99093558F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39" y="-15593"/>
            <a:ext cx="4451496" cy="1684350"/>
          </a:xfrm>
          <a:prstGeom prst="rect">
            <a:avLst/>
          </a:prstGeom>
        </p:spPr>
      </p:pic>
      <p:pic>
        <p:nvPicPr>
          <p:cNvPr id="29" name="תמונה 28" descr="תמונה שמכילה טקסט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3318A52A-1266-4BCF-F8CE-963EBD81B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9" y="-10395"/>
            <a:ext cx="4998906" cy="4268936"/>
          </a:xfrm>
          <a:prstGeom prst="rect">
            <a:avLst/>
          </a:prstGeom>
        </p:spPr>
      </p:pic>
      <p:pic>
        <p:nvPicPr>
          <p:cNvPr id="27" name="תמונה 26" descr="תמונה שמכילה טקסט, צילום מסך, גופן, עיצוב&#10;&#10;התיאור נוצר באופן אוטומטי">
            <a:extLst>
              <a:ext uri="{FF2B5EF4-FFF2-40B4-BE49-F238E27FC236}">
                <a16:creationId xmlns:a16="http://schemas.microsoft.com/office/drawing/2014/main" id="{829E93FD-0808-8D12-8729-F84095D09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22" y="-5197"/>
            <a:ext cx="5636613" cy="5267604"/>
          </a:xfrm>
          <a:prstGeom prst="rect">
            <a:avLst/>
          </a:prstGeom>
        </p:spPr>
      </p:pic>
      <p:pic>
        <p:nvPicPr>
          <p:cNvPr id="25" name="תמונה 24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BA6878FB-B775-A484-C027-23059BA8E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16" y="0"/>
            <a:ext cx="6009019" cy="6202858"/>
          </a:xfrm>
          <a:prstGeom prst="rect">
            <a:avLst/>
          </a:prstGeom>
        </p:spPr>
      </p:pic>
      <p:pic>
        <p:nvPicPr>
          <p:cNvPr id="22" name="תמונה 21" descr="תמונה שמכילה טקסט, צילום מסך&#10;&#10;התיאור נוצר באופן אוטומטי">
            <a:extLst>
              <a:ext uri="{FF2B5EF4-FFF2-40B4-BE49-F238E27FC236}">
                <a16:creationId xmlns:a16="http://schemas.microsoft.com/office/drawing/2014/main" id="{70A28CAA-D415-CA12-DA33-2C5AB256F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16" y="0"/>
            <a:ext cx="6009019" cy="6202858"/>
          </a:xfrm>
          <a:prstGeom prst="rect">
            <a:avLst/>
          </a:prstGeom>
        </p:spPr>
      </p:pic>
      <p:pic>
        <p:nvPicPr>
          <p:cNvPr id="14" name="תמונה 13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D27662CD-BAF2-A8F7-04A8-06249F582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64" y="0"/>
            <a:ext cx="7578194" cy="6202858"/>
          </a:xfrm>
          <a:prstGeom prst="rect">
            <a:avLst/>
          </a:prstGeom>
        </p:spPr>
      </p:pic>
      <p:pic>
        <p:nvPicPr>
          <p:cNvPr id="12" name="תמונה 11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DE2DF436-4962-B9D5-B3B6-8FEB1B75F6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13" y="0"/>
            <a:ext cx="7584545" cy="6208056"/>
          </a:xfrm>
          <a:prstGeom prst="rect">
            <a:avLst/>
          </a:prstGeom>
        </p:spPr>
      </p:pic>
      <p:pic>
        <p:nvPicPr>
          <p:cNvPr id="10" name="מציין מיקום תוכן 9" descr="תמונה שמכילה טקסט, צילום מסך, גופן, עיצוב&#10;&#10;התיאור נוצר באופן אוטומטי">
            <a:extLst>
              <a:ext uri="{FF2B5EF4-FFF2-40B4-BE49-F238E27FC236}">
                <a16:creationId xmlns:a16="http://schemas.microsoft.com/office/drawing/2014/main" id="{DAB6880C-1732-2B89-EABA-853EFDB691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64" y="0"/>
            <a:ext cx="7587594" cy="62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5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9C3D926-2F20-7307-7276-B58C78AC7AF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3177" y="2341984"/>
            <a:ext cx="4738823" cy="381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35421DD-2481-EF99-5554-13A64EA3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548640"/>
            <a:ext cx="10644599" cy="1179576"/>
          </a:xfrm>
        </p:spPr>
        <p:txBody>
          <a:bodyPr/>
          <a:lstStyle/>
          <a:p>
            <a:r>
              <a:rPr lang="en-US" dirty="0"/>
              <a:t>Gaussian Mixture Model (GMM)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ציין מיקום תוכן 2">
                <a:extLst>
                  <a:ext uri="{FF2B5EF4-FFF2-40B4-BE49-F238E27FC236}">
                    <a16:creationId xmlns:a16="http://schemas.microsoft.com/office/drawing/2014/main" id="{C5DF2CA2-353D-BE73-B689-F6456A0012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04800" y="2478024"/>
                <a:ext cx="7299923" cy="4379976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sz="2400" dirty="0"/>
                  <a:t>We assume that the 2 clusters are MVN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we randomly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and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514350" indent="-514350">
                  <a:buAutoNum type="arabicPeriod"/>
                </a:pPr>
                <a:r>
                  <a:rPr lang="en-US" sz="2400" dirty="0"/>
                  <a:t>Use the EM (Expectation-Maximization) algorithm until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971550" lvl="1" indent="-514350">
                  <a:buAutoNum type="arabicPeriod"/>
                </a:pPr>
                <a:r>
                  <a:rPr lang="en-US" sz="1600" u="sng" dirty="0"/>
                  <a:t>Expectation step</a:t>
                </a:r>
                <a:r>
                  <a:rPr lang="en-US" sz="1600" dirty="0"/>
                  <a:t>: Calculate the probability of each observation belonging to each distribution, then evaluate the likelihood function using the current estimate for parameters</a:t>
                </a:r>
              </a:p>
              <a:p>
                <a:pPr marL="971550" lvl="1" indent="-514350">
                  <a:buAutoNum type="arabicPeriod"/>
                </a:pPr>
                <a:r>
                  <a:rPr lang="en-US" sz="1600" u="sng" dirty="0"/>
                  <a:t>Maximization step</a:t>
                </a:r>
                <a:r>
                  <a:rPr lang="en-US" sz="1600" dirty="0"/>
                  <a:t>: Update the previous mean, covariance and proportion parameters to maximize the expected likelihood found in the E step.</a:t>
                </a:r>
                <a:endParaRPr lang="he-IL" sz="1600" dirty="0"/>
              </a:p>
            </p:txBody>
          </p:sp>
        </mc:Choice>
        <mc:Fallback xmlns="">
          <p:sp>
            <p:nvSpPr>
              <p:cNvPr id="9" name="מציין מיקום תוכן 2">
                <a:extLst>
                  <a:ext uri="{FF2B5EF4-FFF2-40B4-BE49-F238E27FC236}">
                    <a16:creationId xmlns:a16="http://schemas.microsoft.com/office/drawing/2014/main" id="{C5DF2CA2-353D-BE73-B689-F6456A001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04800" y="2478024"/>
                <a:ext cx="7299923" cy="4379976"/>
              </a:xfrm>
              <a:blipFill>
                <a:blip r:embed="rId3"/>
                <a:stretch>
                  <a:fillRect l="-1337" t="-557" r="-1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98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umbbells on a gym floor">
            <a:extLst>
              <a:ext uri="{FF2B5EF4-FFF2-40B4-BE49-F238E27FC236}">
                <a16:creationId xmlns:a16="http://schemas.microsoft.com/office/drawing/2014/main" id="{7C17A956-2EDC-5E24-E18E-B1B0A949B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r="-1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12BCAFD-1538-7A42-AC08-B959DE6C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518148" cy="1124712"/>
          </a:xfrm>
        </p:spPr>
        <p:txBody>
          <a:bodyPr anchor="b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Training the Models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20ECE3-DC6D-3A94-5B9F-561FDD04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292588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Each classification model had been 10-fold cross validated over the train data (70%) which been scaled and chose the most accurate parameters using a parameter grid:</a:t>
            </a:r>
          </a:p>
        </p:txBody>
      </p:sp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49F307A5-1B83-BD9C-FAE7-7FDC83CA5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163616"/>
              </p:ext>
            </p:extLst>
          </p:nvPr>
        </p:nvGraphicFramePr>
        <p:xfrm>
          <a:off x="184539" y="3652996"/>
          <a:ext cx="8128000" cy="305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837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מציין מיקום תוכן 6">
            <a:extLst>
              <a:ext uri="{FF2B5EF4-FFF2-40B4-BE49-F238E27FC236}">
                <a16:creationId xmlns:a16="http://schemas.microsoft.com/office/drawing/2014/main" id="{9D8B433D-E249-2B63-5AD2-B0EE83EDD8E0}"/>
              </a:ext>
            </a:extLst>
          </p:cNvPr>
          <p:cNvGraphicFramePr>
            <a:graphicFrameLocks/>
          </p:cNvGraphicFramePr>
          <p:nvPr/>
        </p:nvGraphicFramePr>
        <p:xfrm>
          <a:off x="1141385" y="3788436"/>
          <a:ext cx="10301559" cy="2508456"/>
        </p:xfrm>
        <a:graphic>
          <a:graphicData uri="http://schemas.openxmlformats.org/drawingml/2006/table">
            <a:tbl>
              <a:tblPr/>
              <a:tblGrid>
                <a:gridCol w="1366220">
                  <a:extLst>
                    <a:ext uri="{9D8B030D-6E8A-4147-A177-3AD203B41FA5}">
                      <a16:colId xmlns:a16="http://schemas.microsoft.com/office/drawing/2014/main" val="1774436911"/>
                    </a:ext>
                  </a:extLst>
                </a:gridCol>
                <a:gridCol w="2457150">
                  <a:extLst>
                    <a:ext uri="{9D8B030D-6E8A-4147-A177-3AD203B41FA5}">
                      <a16:colId xmlns:a16="http://schemas.microsoft.com/office/drawing/2014/main" val="1865523603"/>
                    </a:ext>
                  </a:extLst>
                </a:gridCol>
                <a:gridCol w="1584850">
                  <a:extLst>
                    <a:ext uri="{9D8B030D-6E8A-4147-A177-3AD203B41FA5}">
                      <a16:colId xmlns:a16="http://schemas.microsoft.com/office/drawing/2014/main" val="4091625869"/>
                    </a:ext>
                  </a:extLst>
                </a:gridCol>
                <a:gridCol w="897462">
                  <a:extLst>
                    <a:ext uri="{9D8B030D-6E8A-4147-A177-3AD203B41FA5}">
                      <a16:colId xmlns:a16="http://schemas.microsoft.com/office/drawing/2014/main" val="3325668125"/>
                    </a:ext>
                  </a:extLst>
                </a:gridCol>
                <a:gridCol w="980012">
                  <a:extLst>
                    <a:ext uri="{9D8B030D-6E8A-4147-A177-3AD203B41FA5}">
                      <a16:colId xmlns:a16="http://schemas.microsoft.com/office/drawing/2014/main" val="2915693906"/>
                    </a:ext>
                  </a:extLst>
                </a:gridCol>
                <a:gridCol w="980012">
                  <a:extLst>
                    <a:ext uri="{9D8B030D-6E8A-4147-A177-3AD203B41FA5}">
                      <a16:colId xmlns:a16="http://schemas.microsoft.com/office/drawing/2014/main" val="1057776634"/>
                    </a:ext>
                  </a:extLst>
                </a:gridCol>
                <a:gridCol w="831867">
                  <a:extLst>
                    <a:ext uri="{9D8B030D-6E8A-4147-A177-3AD203B41FA5}">
                      <a16:colId xmlns:a16="http://schemas.microsoft.com/office/drawing/2014/main" val="1685336346"/>
                    </a:ext>
                  </a:extLst>
                </a:gridCol>
                <a:gridCol w="1203986">
                  <a:extLst>
                    <a:ext uri="{9D8B030D-6E8A-4147-A177-3AD203B41FA5}">
                      <a16:colId xmlns:a16="http://schemas.microsoft.com/office/drawing/2014/main" val="2735225257"/>
                    </a:ext>
                  </a:extLst>
                </a:gridCol>
              </a:tblGrid>
              <a:tr h="244348"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Within the heavy accent speakers n=56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395" marR="98395" marT="49197" marB="491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LASSO Logistic Regression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"C": exp{-0.16}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83.9%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82.8%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84.0%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785268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KNN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"K": 51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64.3%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81.5%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48.3%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60.7%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234790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SVM - Linear Kernel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"C": exp{-0.4}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85.2%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87.4%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77.7%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924077"/>
                  </a:ext>
                </a:extLst>
              </a:tr>
              <a:tr h="44113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Classification Tree - Entropy Metric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"Max Depth": 5;</a:t>
                      </a:r>
                      <a:b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"Min Samples Leaf": 7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64.2%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63.0%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152992"/>
                  </a:ext>
                </a:extLst>
              </a:tr>
              <a:tr h="244348"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Within the light accent speakers n=124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395" marR="98395" marT="49197" marB="491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LASSO Logistic Regression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"C": exp{-1}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66.9%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75.9%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67.0%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73.4%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350310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KNN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"K": 47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61.3%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79.6%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47.1%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59.2%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69.6%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43759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SVM - Radial Kernel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"C": exp{-0.7};</a:t>
                      </a:r>
                      <a:b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"Gamma": 0.01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66.1%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88.9%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48.6%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62.8%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73.0%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252046"/>
                  </a:ext>
                </a:extLst>
              </a:tr>
              <a:tr h="44113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Classification Tree - Entropy Metric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"Max Depth": 6;</a:t>
                      </a:r>
                      <a:b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"Min Samples Leaf": 6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64.5%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68.5%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61.4%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64.8%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83.0%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731108"/>
                  </a:ext>
                </a:extLst>
              </a:tr>
            </a:tbl>
          </a:graphicData>
        </a:graphic>
      </p:graphicFrame>
      <p:sp>
        <p:nvSpPr>
          <p:cNvPr id="2" name="כותרת 1">
            <a:extLst>
              <a:ext uri="{FF2B5EF4-FFF2-40B4-BE49-F238E27FC236}">
                <a16:creationId xmlns:a16="http://schemas.microsoft.com/office/drawing/2014/main" id="{B542D330-AEF9-39EA-881F-8DAF889F6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Audio Recordings Classification results</a:t>
            </a:r>
            <a:endParaRPr lang="he-IL" dirty="0"/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2804FD16-02B9-D559-B6A6-4FE0A2B657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386" y="1994980"/>
          <a:ext cx="10301559" cy="1793456"/>
        </p:xfrm>
        <a:graphic>
          <a:graphicData uri="http://schemas.openxmlformats.org/drawingml/2006/table">
            <a:tbl>
              <a:tblPr/>
              <a:tblGrid>
                <a:gridCol w="1366220">
                  <a:extLst>
                    <a:ext uri="{9D8B030D-6E8A-4147-A177-3AD203B41FA5}">
                      <a16:colId xmlns:a16="http://schemas.microsoft.com/office/drawing/2014/main" val="1774436911"/>
                    </a:ext>
                  </a:extLst>
                </a:gridCol>
                <a:gridCol w="2457150">
                  <a:extLst>
                    <a:ext uri="{9D8B030D-6E8A-4147-A177-3AD203B41FA5}">
                      <a16:colId xmlns:a16="http://schemas.microsoft.com/office/drawing/2014/main" val="1865523603"/>
                    </a:ext>
                  </a:extLst>
                </a:gridCol>
                <a:gridCol w="1584850">
                  <a:extLst>
                    <a:ext uri="{9D8B030D-6E8A-4147-A177-3AD203B41FA5}">
                      <a16:colId xmlns:a16="http://schemas.microsoft.com/office/drawing/2014/main" val="4091625869"/>
                    </a:ext>
                  </a:extLst>
                </a:gridCol>
                <a:gridCol w="897462">
                  <a:extLst>
                    <a:ext uri="{9D8B030D-6E8A-4147-A177-3AD203B41FA5}">
                      <a16:colId xmlns:a16="http://schemas.microsoft.com/office/drawing/2014/main" val="3325668125"/>
                    </a:ext>
                  </a:extLst>
                </a:gridCol>
                <a:gridCol w="980012">
                  <a:extLst>
                    <a:ext uri="{9D8B030D-6E8A-4147-A177-3AD203B41FA5}">
                      <a16:colId xmlns:a16="http://schemas.microsoft.com/office/drawing/2014/main" val="2915693906"/>
                    </a:ext>
                  </a:extLst>
                </a:gridCol>
                <a:gridCol w="980012">
                  <a:extLst>
                    <a:ext uri="{9D8B030D-6E8A-4147-A177-3AD203B41FA5}">
                      <a16:colId xmlns:a16="http://schemas.microsoft.com/office/drawing/2014/main" val="1057776634"/>
                    </a:ext>
                  </a:extLst>
                </a:gridCol>
                <a:gridCol w="831867">
                  <a:extLst>
                    <a:ext uri="{9D8B030D-6E8A-4147-A177-3AD203B41FA5}">
                      <a16:colId xmlns:a16="http://schemas.microsoft.com/office/drawing/2014/main" val="1685336346"/>
                    </a:ext>
                  </a:extLst>
                </a:gridCol>
                <a:gridCol w="1203986">
                  <a:extLst>
                    <a:ext uri="{9D8B030D-6E8A-4147-A177-3AD203B41FA5}">
                      <a16:colId xmlns:a16="http://schemas.microsoft.com/office/drawing/2014/main" val="2735225257"/>
                    </a:ext>
                  </a:extLst>
                </a:gridCol>
              </a:tblGrid>
              <a:tr h="334543"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Model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395" marR="98395" marT="49197" marB="491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Parameters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Accuracy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Sensitivity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Specificity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F1 Score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Train Accuracy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653594"/>
                  </a:ext>
                </a:extLst>
              </a:tr>
              <a:tr h="244348"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Without respect to clusters n=180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395" marR="98395" marT="49197" marB="491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LASSO Logistic Regression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"C": exp{-0.98}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71.7%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75.5%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07430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KNN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"K": 67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67.8%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73.4%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64.7%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711864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SVM - Radial Kernel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"C": exp{-0.2};</a:t>
                      </a:r>
                      <a:b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"Gamma": 0.1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70.2</a:t>
                      </a: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310930"/>
                  </a:ext>
                </a:extLst>
              </a:tr>
              <a:tr h="254401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Classification Tree - Entropy Metric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"Max Depth": 2;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“Min Samples Leaf”: 5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73.9%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93.6%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52.3%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67.1%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453762"/>
                  </a:ext>
                </a:extLst>
              </a:tr>
            </a:tbl>
          </a:graphicData>
        </a:graphic>
      </p:graphicFrame>
      <p:sp>
        <p:nvSpPr>
          <p:cNvPr id="8" name="מלבן 7">
            <a:extLst>
              <a:ext uri="{FF2B5EF4-FFF2-40B4-BE49-F238E27FC236}">
                <a16:creationId xmlns:a16="http://schemas.microsoft.com/office/drawing/2014/main" id="{84774CB2-0BB2-CAA2-3C90-FE432C497C9D}"/>
              </a:ext>
            </a:extLst>
          </p:cNvPr>
          <p:cNvSpPr/>
          <p:nvPr/>
        </p:nvSpPr>
        <p:spPr>
          <a:xfrm>
            <a:off x="2506532" y="2485016"/>
            <a:ext cx="8936413" cy="247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62F128CC-D741-FC33-4F5B-7FAA807ACCED}"/>
              </a:ext>
            </a:extLst>
          </p:cNvPr>
          <p:cNvSpPr/>
          <p:nvPr/>
        </p:nvSpPr>
        <p:spPr>
          <a:xfrm>
            <a:off x="2508110" y="4286924"/>
            <a:ext cx="8936413" cy="2474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384336B-02AD-7FD9-9A2D-50D0727DE6E8}"/>
              </a:ext>
            </a:extLst>
          </p:cNvPr>
          <p:cNvSpPr/>
          <p:nvPr/>
        </p:nvSpPr>
        <p:spPr>
          <a:xfrm>
            <a:off x="2506531" y="4971591"/>
            <a:ext cx="8936413" cy="2474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DAB4892E-4127-D102-4997-B8B346677A34}"/>
                  </a:ext>
                </a:extLst>
              </p:cNvPr>
              <p:cNvSpPr txBox="1"/>
              <p:nvPr/>
            </p:nvSpPr>
            <p:spPr>
              <a:xfrm>
                <a:off x="7306732" y="4280875"/>
                <a:ext cx="4885268" cy="9381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l" rtl="0"/>
                <a:endParaRPr lang="en-US" sz="1600" dirty="0"/>
              </a:p>
              <a:p>
                <a:pPr algn="l" rtl="0"/>
                <a:r>
                  <a:rPr lang="en-US" sz="1600" dirty="0"/>
                  <a:t>Models Accuracy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56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87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%+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124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%=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1600" dirty="0"/>
              </a:p>
              <a:p>
                <a:pPr algn="l" rtl="0"/>
                <a:endParaRPr lang="he-IL" sz="1600" dirty="0"/>
              </a:p>
            </p:txBody>
          </p:sp>
        </mc:Choice>
        <mc:Fallback xmlns="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DAB4892E-4127-D102-4997-B8B346677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732" y="4280875"/>
                <a:ext cx="4885268" cy="938142"/>
              </a:xfrm>
              <a:prstGeom prst="rect">
                <a:avLst/>
              </a:prstGeom>
              <a:blipFill>
                <a:blip r:embed="rId2"/>
                <a:stretch>
                  <a:fillRect l="-62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45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74577D4-5192-CA29-FF93-58C411B0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endParaRPr lang="he-IL" dirty="0"/>
          </a:p>
        </p:txBody>
      </p:sp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AFD66543-FF0E-03AC-38AB-A489921AF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286655"/>
              </p:ext>
            </p:extLst>
          </p:nvPr>
        </p:nvGraphicFramePr>
        <p:xfrm>
          <a:off x="0" y="2231042"/>
          <a:ext cx="12192000" cy="2396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‪upload.wikimedia.org/wikipedia/commons/thumb/7/79/...‬‏">
            <a:extLst>
              <a:ext uri="{FF2B5EF4-FFF2-40B4-BE49-F238E27FC236}">
                <a16:creationId xmlns:a16="http://schemas.microsoft.com/office/drawing/2014/main" id="{DCA68149-B0AA-F6E1-A8D0-DD22A148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57" y="4667815"/>
            <a:ext cx="15144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unctuation: The Ultimate Guide | Grammarly">
            <a:extLst>
              <a:ext uri="{FF2B5EF4-FFF2-40B4-BE49-F238E27FC236}">
                <a16:creationId xmlns:a16="http://schemas.microsoft.com/office/drawing/2014/main" id="{887C6494-4A33-DA3F-1F69-3E2E7E4E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95" y="4667815"/>
            <a:ext cx="2788298" cy="146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âu trả lời của Google: Có nên sử dụng stop words trong URL không?">
            <a:extLst>
              <a:ext uri="{FF2B5EF4-FFF2-40B4-BE49-F238E27FC236}">
                <a16:creationId xmlns:a16="http://schemas.microsoft.com/office/drawing/2014/main" id="{AE4A07E9-EE3B-4859-784F-D11DC086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56" y="4616876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Lemmatization: Key Componenets, Benefits &amp; Types| BotPenguin">
            <a:extLst>
              <a:ext uri="{FF2B5EF4-FFF2-40B4-BE49-F238E27FC236}">
                <a16:creationId xmlns:a16="http://schemas.microsoft.com/office/drawing/2014/main" id="{D46D6038-8D92-F184-DE2C-979D987DA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320" y="4295486"/>
            <a:ext cx="2413224" cy="241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CB3A5C-84C2-448A-9879-B09EC14CC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5BEBEC-64D9-4F94-955B-20AE06004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DA64B0-5D43-47E8-855E-8D625BC9D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19B8F0-8EEE-4B8D-AFAC-1CA225FD9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0A12569-5FDD-85E2-B920-3D7BB19A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Conclusion</a:t>
            </a:r>
            <a:endParaRPr lang="he-IL" sz="3200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B422F5C1-34A8-6EFF-B139-71ECC99B3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60"/>
          <a:stretch/>
        </p:blipFill>
        <p:spPr>
          <a:xfrm>
            <a:off x="-1133455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62B4C84-CF5E-35EC-2245-F4B9DB5BD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876" y="2544858"/>
            <a:ext cx="5986228" cy="3717317"/>
          </a:xfrm>
        </p:spPr>
        <p:txBody>
          <a:bodyPr anchor="t">
            <a:normAutofit/>
          </a:bodyPr>
          <a:lstStyle/>
          <a:p>
            <a:r>
              <a:rPr lang="en-US" sz="2000" dirty="0"/>
              <a:t>The best way to classify the self-reported symptoms is by using a good speech-to-text machine and then processing the phrases using NLP and using the frequency of the word in a sentence as features in a model.</a:t>
            </a:r>
          </a:p>
          <a:p>
            <a:r>
              <a:rPr lang="en-US" sz="2000" dirty="0"/>
              <a:t>In case there is not good speech-to-text machine, then clustering into 2 groups of heavy and light accent and classifying by two different model for each group, results in accurate classification process.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13658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C6F26AB-E1E8-41F7-ECB6-9DD981A9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 dirty="0"/>
              <a:t>Background and Motivation</a:t>
            </a:r>
            <a:endParaRPr lang="he-IL" sz="5200" dirty="0"/>
          </a:p>
        </p:txBody>
      </p:sp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F06B76D9-BD42-407E-4EBB-6929A7BE1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0" r="598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C61E84A-39E4-4E02-C48B-2BB35A95F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738158" cy="28256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In today's world, there is a significant shortage of family doctors. As a result, many family doctors are overworked and burdened by diagnosing minor and common illnesses, such as coughs or stomach aches.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overload can lead to fatigue, increasing the risk of misdiagnoses and incorrect treatments.</a:t>
            </a:r>
          </a:p>
        </p:txBody>
      </p:sp>
      <p:pic>
        <p:nvPicPr>
          <p:cNvPr id="1026" name="Picture 2" descr="Overworked Doctor In His Office Stock Photo - Download Image Now - Doctor,  Emotional Stress, Tired - iStock">
            <a:extLst>
              <a:ext uri="{FF2B5EF4-FFF2-40B4-BE49-F238E27FC236}">
                <a16:creationId xmlns:a16="http://schemas.microsoft.com/office/drawing/2014/main" id="{8DC910C9-9DD9-4543-2665-9B75D186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4308"/>
            <a:ext cx="4932437" cy="32882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81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68CB36B-8BC2-97CD-688A-D2018DE1BDBD}"/>
              </a:ext>
            </a:extLst>
          </p:cNvPr>
          <p:cNvSpPr txBox="1"/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110000"/>
              </a:lnSpc>
              <a:spcAft>
                <a:spcPts val="600"/>
              </a:spcAft>
            </a:pPr>
            <a:r>
              <a:rPr lang="en-US" sz="2000" dirty="0"/>
              <a:t>Imagine a preliminary assessment conducted over the phone, or even better, </a:t>
            </a:r>
            <a:br>
              <a:rPr lang="en-US" sz="2000" dirty="0"/>
            </a:br>
            <a:r>
              <a:rPr lang="en-US" sz="2000" dirty="0"/>
              <a:t>an AI-powered machine that </a:t>
            </a:r>
            <a:r>
              <a:rPr lang="en-US" sz="2000" u="sng" dirty="0"/>
              <a:t>classifies</a:t>
            </a:r>
            <a:r>
              <a:rPr lang="en-US" sz="2000" dirty="0"/>
              <a:t> symptoms based on the patient's self-reported feelings.</a:t>
            </a:r>
          </a:p>
          <a:p>
            <a:pPr algn="l" rtl="0">
              <a:lnSpc>
                <a:spcPct val="110000"/>
              </a:lnSpc>
              <a:spcAft>
                <a:spcPts val="600"/>
              </a:spcAft>
            </a:pPr>
            <a:endParaRPr lang="en-US" sz="2000" dirty="0"/>
          </a:p>
          <a:p>
            <a:pPr algn="l" rtl="0">
              <a:lnSpc>
                <a:spcPct val="110000"/>
              </a:lnSpc>
              <a:spcAft>
                <a:spcPts val="600"/>
              </a:spcAft>
            </a:pPr>
            <a:r>
              <a:rPr lang="en-US" sz="2000" dirty="0"/>
              <a:t>This could free up family doctors to focus on more serious conditions, </a:t>
            </a:r>
          </a:p>
          <a:p>
            <a:pPr algn="l" rtl="0">
              <a:lnSpc>
                <a:spcPct val="110000"/>
              </a:lnSpc>
              <a:spcAft>
                <a:spcPts val="600"/>
              </a:spcAft>
            </a:pPr>
            <a:r>
              <a:rPr lang="en-US" sz="2000" dirty="0"/>
              <a:t>improving healthcare outcomes for everyone.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414893B1-8474-1FC6-AD8A-3CEDF72A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61084" y="256524"/>
            <a:ext cx="2469832" cy="24698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xcited Doctor Stock Photos and Images - 123RF">
            <a:extLst>
              <a:ext uri="{FF2B5EF4-FFF2-40B4-BE49-F238E27FC236}">
                <a16:creationId xmlns:a16="http://schemas.microsoft.com/office/drawing/2014/main" id="{88F66307-3328-5314-E9C0-CD9D1DC56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1" r="12150"/>
          <a:stretch/>
        </p:blipFill>
        <p:spPr bwMode="auto">
          <a:xfrm>
            <a:off x="8513111" y="4409291"/>
            <a:ext cx="2645715" cy="2322993"/>
          </a:xfrm>
          <a:prstGeom prst="roundRect">
            <a:avLst>
              <a:gd name="adj" fmla="val 152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6623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96D5C7C-6DE2-237A-D1B5-49E8D105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dirty="0"/>
              <a:t>The Data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B1EA3E8-DFF9-1419-9A15-1FBF9826C7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order to create such a machine, we need a dataset containing audio files of patients' self-reported problems, each labeled with the corresponding symptom.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 we have just that! Our dataset includes 6661 audio files of patients explaining their problems, classified into 25 different medical symptoms.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8805A29-B604-AEDC-0735-BA626D7A05B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8740" y="2654711"/>
            <a:ext cx="6081152" cy="30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A5678EE-D5FB-3E27-21A1-AEF5D9E7D795}"/>
              </a:ext>
            </a:extLst>
          </p:cNvPr>
          <p:cNvSpPr txBox="1"/>
          <p:nvPr/>
        </p:nvSpPr>
        <p:spPr>
          <a:xfrm>
            <a:off x="6472400" y="5710535"/>
            <a:ext cx="5333832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dirty="0"/>
              <a:t>We would use the observations labeled “Cough” </a:t>
            </a:r>
            <a:br>
              <a:rPr lang="en-US" dirty="0"/>
            </a:br>
            <a:r>
              <a:rPr lang="en-US" dirty="0"/>
              <a:t>to represent the minor illnesses and “Infected wound” </a:t>
            </a:r>
            <a:br>
              <a:rPr lang="en-US" dirty="0"/>
            </a:br>
            <a:r>
              <a:rPr lang="en-US" dirty="0"/>
              <a:t>to represent the major illnesses and we subset 599 </a:t>
            </a:r>
            <a:br>
              <a:rPr lang="en-US" dirty="0"/>
            </a:br>
            <a:r>
              <a:rPr lang="en-US" dirty="0"/>
              <a:t>observations.</a:t>
            </a:r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16997FC4-E9A1-5567-D963-DA7ABA00F728}"/>
              </a:ext>
            </a:extLst>
          </p:cNvPr>
          <p:cNvSpPr/>
          <p:nvPr/>
        </p:nvSpPr>
        <p:spPr>
          <a:xfrm>
            <a:off x="6655455" y="3333750"/>
            <a:ext cx="4945995" cy="106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FC6A3B04-83EC-AEDD-8AA4-A9944B9D6E50}"/>
              </a:ext>
            </a:extLst>
          </p:cNvPr>
          <p:cNvSpPr/>
          <p:nvPr/>
        </p:nvSpPr>
        <p:spPr>
          <a:xfrm>
            <a:off x="6307455" y="3131820"/>
            <a:ext cx="5470608" cy="106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FED46687-4BD0-8111-0437-D5BA400D24AE}"/>
              </a:ext>
            </a:extLst>
          </p:cNvPr>
          <p:cNvSpPr/>
          <p:nvPr/>
        </p:nvSpPr>
        <p:spPr>
          <a:xfrm>
            <a:off x="6093261" y="3452033"/>
            <a:ext cx="6098739" cy="2142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7FFD3FC-E3C8-219E-1CA1-F05105161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054" y="3594764"/>
            <a:ext cx="3006429" cy="206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61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252F5CC-46F8-3792-C985-C2070D4B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Data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43DC996-DA37-CD03-7C9C-4DF13265F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336" y="2135719"/>
            <a:ext cx="5579992" cy="472228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features consist of:</a:t>
            </a:r>
          </a:p>
          <a:p>
            <a:r>
              <a:rPr lang="en-US" sz="2000" dirty="0"/>
              <a:t> 4 audio quality scores from the CSV file.</a:t>
            </a:r>
          </a:p>
          <a:p>
            <a:r>
              <a:rPr lang="en-US" sz="2000" dirty="0"/>
              <a:t>17 features extracted from the audio files:</a:t>
            </a:r>
          </a:p>
          <a:p>
            <a:pPr lvl="1"/>
            <a:r>
              <a:rPr lang="en-US" sz="1600" dirty="0"/>
              <a:t>The duration of the audio file.</a:t>
            </a:r>
          </a:p>
          <a:p>
            <a:pPr lvl="1"/>
            <a:r>
              <a:rPr lang="en-US" sz="1600" dirty="0"/>
              <a:t>13 MFCCs across the signal windows.</a:t>
            </a:r>
          </a:p>
          <a:p>
            <a:pPr lvl="1"/>
            <a:r>
              <a:rPr lang="en-US" sz="1600" dirty="0"/>
              <a:t>The spectral centroid across the signal windows.</a:t>
            </a:r>
          </a:p>
          <a:p>
            <a:pPr lvl="1"/>
            <a:r>
              <a:rPr lang="en-US" sz="1600" dirty="0"/>
              <a:t>The zero-crossing rate across the signal windows.</a:t>
            </a:r>
          </a:p>
          <a:p>
            <a:pPr lvl="1"/>
            <a:r>
              <a:rPr lang="en-US" sz="1600" dirty="0"/>
              <a:t>The root mean square (rms) energy over the signal windows.</a:t>
            </a:r>
          </a:p>
          <a:p>
            <a:r>
              <a:rPr lang="en-US" sz="2000" dirty="0"/>
              <a:t>For each one the mean and standard deviations across the signal windows were taken.</a:t>
            </a:r>
            <a:br>
              <a:rPr lang="en-US" sz="2000" dirty="0"/>
            </a:br>
            <a:r>
              <a:rPr lang="en-US" sz="2000" dirty="0"/>
              <a:t>In total, There are 37 continuous features.</a:t>
            </a:r>
            <a:endParaRPr lang="he-IL" sz="2000" dirty="0"/>
          </a:p>
        </p:txBody>
      </p:sp>
      <p:pic>
        <p:nvPicPr>
          <p:cNvPr id="4098" name="Picture 2" descr="MFCC Feature extraction for Sound Classification">
            <a:extLst>
              <a:ext uri="{FF2B5EF4-FFF2-40B4-BE49-F238E27FC236}">
                <a16:creationId xmlns:a16="http://schemas.microsoft.com/office/drawing/2014/main" id="{AA9C3439-888E-5F3D-8208-F3C6AD0BFA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46" y="1605545"/>
            <a:ext cx="5103354" cy="282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45A84F-EAA1-910C-F22E-7EEDB970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18" y="4496859"/>
            <a:ext cx="6447782" cy="23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C93427B-1A80-2D37-0242-4FBED4A1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EA8A9E9-960A-6891-9859-886E3E771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>
              <a:lnSpc>
                <a:spcPct val="110000"/>
              </a:lnSpc>
            </a:pPr>
            <a:r>
              <a:rPr lang="en-US" sz="2400" dirty="0"/>
              <a:t>Moreover, there is a transcript of the self-reported audio file as a feature is the CSV file.</a:t>
            </a:r>
          </a:p>
          <a:p>
            <a:pPr marL="0">
              <a:lnSpc>
                <a:spcPct val="110000"/>
              </a:lnSpc>
            </a:pPr>
            <a:r>
              <a:rPr lang="en-US" sz="2400" dirty="0"/>
              <a:t>So, we can ask which model is more accurate, classification through the audio files themselves, with features extracted from them, or classification through the words said in the audio file?</a:t>
            </a:r>
          </a:p>
        </p:txBody>
      </p:sp>
      <p:pic>
        <p:nvPicPr>
          <p:cNvPr id="6" name="מציין מיקום תוכן 5" descr="תמונה שמכילה טקסט, גופן, גרפיקה, עיצוב גרפי&#10;&#10;התיאור נוצר באופן אוטומטי">
            <a:extLst>
              <a:ext uri="{FF2B5EF4-FFF2-40B4-BE49-F238E27FC236}">
                <a16:creationId xmlns:a16="http://schemas.microsoft.com/office/drawing/2014/main" id="{84FE8C8D-441E-21C2-592C-118CE87C9E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82" y="1418418"/>
            <a:ext cx="7023869" cy="40211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815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32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5EFDC58-C671-E095-BFAE-C36FDB37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dirty="0"/>
              <a:t>Clustering as Exploratory Data Analysis (EDA) </a:t>
            </a:r>
            <a:endParaRPr lang="he-IL" sz="2900" dirty="0"/>
          </a:p>
        </p:txBody>
      </p:sp>
      <p:sp>
        <p:nvSpPr>
          <p:cNvPr id="1042" name="Rectangle 1034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3" name="Rectangle 1036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CAFBFEA-CBAA-23CD-50D0-A6891F445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Various methods of clustering the data in groups were conducted, to learn more about the nature of the data.</a:t>
            </a:r>
          </a:p>
          <a:p>
            <a:r>
              <a:rPr lang="en-US" sz="1800" dirty="0"/>
              <a:t>The most interesting method was Gaussian Mixture Model (GMM), which resulted in separating the data into two group.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Speakers with heavy Indian accent.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Speakers with light or none Indian accent.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7145BCA-1BC5-AEA8-78D7-CDA45014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r="235"/>
          <a:stretch/>
        </p:blipFill>
        <p:spPr bwMode="auto">
          <a:xfrm>
            <a:off x="4897341" y="483134"/>
            <a:ext cx="7281673" cy="5891732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3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3AD24A3-D29A-26CB-1188-4C0C7D0D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 and Modeling Process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8C0C58E-DA05-2604-EDF8-BBDC8F2C1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836946" cy="3694176"/>
          </a:xfrm>
        </p:spPr>
        <p:txBody>
          <a:bodyPr/>
          <a:lstStyle/>
          <a:p>
            <a:r>
              <a:rPr lang="en-US" dirty="0"/>
              <a:t>4 models were compared: Logistic regression with penalty, K-NN, SVM and Classification tree.</a:t>
            </a:r>
          </a:p>
          <a:p>
            <a:r>
              <a:rPr lang="en-US" dirty="0"/>
              <a:t>3 modeling processes were compared:</a:t>
            </a:r>
          </a:p>
          <a:p>
            <a:pPr lvl="1"/>
            <a:r>
              <a:rPr lang="en-US" dirty="0"/>
              <a:t>One model with all features and without the clustering feature.</a:t>
            </a:r>
          </a:p>
          <a:p>
            <a:pPr lvl="1"/>
            <a:r>
              <a:rPr lang="en-US" dirty="0"/>
              <a:t>Two different models with all the features for each of the clusters.</a:t>
            </a:r>
          </a:p>
          <a:p>
            <a:pPr lvl="1"/>
            <a:r>
              <a:rPr lang="en-US" dirty="0"/>
              <a:t>One model of the features extracted from NLP.</a:t>
            </a:r>
          </a:p>
          <a:p>
            <a:r>
              <a:rPr lang="en-US" sz="2400" dirty="0"/>
              <a:t>The training set is 70% (419 observations) and the test set is 30% (180 observations)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46513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מציין מיקום תוכן 6">
            <a:extLst>
              <a:ext uri="{FF2B5EF4-FFF2-40B4-BE49-F238E27FC236}">
                <a16:creationId xmlns:a16="http://schemas.microsoft.com/office/drawing/2014/main" id="{9D8B433D-E249-2B63-5AD2-B0EE83EDD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466326"/>
              </p:ext>
            </p:extLst>
          </p:nvPr>
        </p:nvGraphicFramePr>
        <p:xfrm>
          <a:off x="1141385" y="3788436"/>
          <a:ext cx="10301559" cy="2508456"/>
        </p:xfrm>
        <a:graphic>
          <a:graphicData uri="http://schemas.openxmlformats.org/drawingml/2006/table">
            <a:tbl>
              <a:tblPr/>
              <a:tblGrid>
                <a:gridCol w="1366220">
                  <a:extLst>
                    <a:ext uri="{9D8B030D-6E8A-4147-A177-3AD203B41FA5}">
                      <a16:colId xmlns:a16="http://schemas.microsoft.com/office/drawing/2014/main" val="1774436911"/>
                    </a:ext>
                  </a:extLst>
                </a:gridCol>
                <a:gridCol w="2457150">
                  <a:extLst>
                    <a:ext uri="{9D8B030D-6E8A-4147-A177-3AD203B41FA5}">
                      <a16:colId xmlns:a16="http://schemas.microsoft.com/office/drawing/2014/main" val="1865523603"/>
                    </a:ext>
                  </a:extLst>
                </a:gridCol>
                <a:gridCol w="1584850">
                  <a:extLst>
                    <a:ext uri="{9D8B030D-6E8A-4147-A177-3AD203B41FA5}">
                      <a16:colId xmlns:a16="http://schemas.microsoft.com/office/drawing/2014/main" val="4091625869"/>
                    </a:ext>
                  </a:extLst>
                </a:gridCol>
                <a:gridCol w="897462">
                  <a:extLst>
                    <a:ext uri="{9D8B030D-6E8A-4147-A177-3AD203B41FA5}">
                      <a16:colId xmlns:a16="http://schemas.microsoft.com/office/drawing/2014/main" val="3325668125"/>
                    </a:ext>
                  </a:extLst>
                </a:gridCol>
                <a:gridCol w="980012">
                  <a:extLst>
                    <a:ext uri="{9D8B030D-6E8A-4147-A177-3AD203B41FA5}">
                      <a16:colId xmlns:a16="http://schemas.microsoft.com/office/drawing/2014/main" val="2915693906"/>
                    </a:ext>
                  </a:extLst>
                </a:gridCol>
                <a:gridCol w="980012">
                  <a:extLst>
                    <a:ext uri="{9D8B030D-6E8A-4147-A177-3AD203B41FA5}">
                      <a16:colId xmlns:a16="http://schemas.microsoft.com/office/drawing/2014/main" val="1057776634"/>
                    </a:ext>
                  </a:extLst>
                </a:gridCol>
                <a:gridCol w="831867">
                  <a:extLst>
                    <a:ext uri="{9D8B030D-6E8A-4147-A177-3AD203B41FA5}">
                      <a16:colId xmlns:a16="http://schemas.microsoft.com/office/drawing/2014/main" val="1685336346"/>
                    </a:ext>
                  </a:extLst>
                </a:gridCol>
                <a:gridCol w="1203986">
                  <a:extLst>
                    <a:ext uri="{9D8B030D-6E8A-4147-A177-3AD203B41FA5}">
                      <a16:colId xmlns:a16="http://schemas.microsoft.com/office/drawing/2014/main" val="2735225257"/>
                    </a:ext>
                  </a:extLst>
                </a:gridCol>
              </a:tblGrid>
              <a:tr h="244348"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Within the heavy accent speakers n=56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395" marR="98395" marT="49197" marB="491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LASSO Logistic Regression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"C": exp{-0.16}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83.9%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82.8%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84.0%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785268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KNN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"K": 51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64.3%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81.5%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48.3%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60.7%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62.3%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234790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SVM - Linear Kernel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"C": exp{-0.4}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85.2%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87.4%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77.7%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924077"/>
                  </a:ext>
                </a:extLst>
              </a:tr>
              <a:tr h="44113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Classification Tree - Entropy Metric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"Max Depth": 5;</a:t>
                      </a:r>
                      <a:b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"Min Samples Leaf": 7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64.2%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63.0%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152992"/>
                  </a:ext>
                </a:extLst>
              </a:tr>
              <a:tr h="244348"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Within the light accent speakers n=124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395" marR="98395" marT="49197" marB="491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LASSO Logistic Regression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"C": exp{-1}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66.9%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75.9%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67.0%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73.4%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350310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KNN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"K": 47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61.3%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79.6%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47.1%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59.2%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69.6%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43759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SVM - Radial Kernel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"C": exp{-0.7};</a:t>
                      </a:r>
                      <a:b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"Gamma": 0.01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66.1%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88.9%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48.6%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62.8%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73.0%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252046"/>
                  </a:ext>
                </a:extLst>
              </a:tr>
              <a:tr h="44113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Classification Tree - Entropy Metric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"Max Depth": 6;</a:t>
                      </a:r>
                      <a:b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"Min Samples Leaf": 6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64.5%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68.5%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61.4%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64.8%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83.0%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731108"/>
                  </a:ext>
                </a:extLst>
              </a:tr>
            </a:tbl>
          </a:graphicData>
        </a:graphic>
      </p:graphicFrame>
      <p:sp>
        <p:nvSpPr>
          <p:cNvPr id="2" name="כותרת 1">
            <a:extLst>
              <a:ext uri="{FF2B5EF4-FFF2-40B4-BE49-F238E27FC236}">
                <a16:creationId xmlns:a16="http://schemas.microsoft.com/office/drawing/2014/main" id="{B542D330-AEF9-39EA-881F-8DAF889F6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Audio Recordings Classification results</a:t>
            </a:r>
            <a:endParaRPr lang="he-I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2804FD16-02B9-D559-B6A6-4FE0A2B65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709022"/>
              </p:ext>
            </p:extLst>
          </p:nvPr>
        </p:nvGraphicFramePr>
        <p:xfrm>
          <a:off x="1141386" y="1994980"/>
          <a:ext cx="10301559" cy="1793456"/>
        </p:xfrm>
        <a:graphic>
          <a:graphicData uri="http://schemas.openxmlformats.org/drawingml/2006/table">
            <a:tbl>
              <a:tblPr/>
              <a:tblGrid>
                <a:gridCol w="1366220">
                  <a:extLst>
                    <a:ext uri="{9D8B030D-6E8A-4147-A177-3AD203B41FA5}">
                      <a16:colId xmlns:a16="http://schemas.microsoft.com/office/drawing/2014/main" val="1774436911"/>
                    </a:ext>
                  </a:extLst>
                </a:gridCol>
                <a:gridCol w="2457150">
                  <a:extLst>
                    <a:ext uri="{9D8B030D-6E8A-4147-A177-3AD203B41FA5}">
                      <a16:colId xmlns:a16="http://schemas.microsoft.com/office/drawing/2014/main" val="1865523603"/>
                    </a:ext>
                  </a:extLst>
                </a:gridCol>
                <a:gridCol w="1584850">
                  <a:extLst>
                    <a:ext uri="{9D8B030D-6E8A-4147-A177-3AD203B41FA5}">
                      <a16:colId xmlns:a16="http://schemas.microsoft.com/office/drawing/2014/main" val="4091625869"/>
                    </a:ext>
                  </a:extLst>
                </a:gridCol>
                <a:gridCol w="897462">
                  <a:extLst>
                    <a:ext uri="{9D8B030D-6E8A-4147-A177-3AD203B41FA5}">
                      <a16:colId xmlns:a16="http://schemas.microsoft.com/office/drawing/2014/main" val="3325668125"/>
                    </a:ext>
                  </a:extLst>
                </a:gridCol>
                <a:gridCol w="980012">
                  <a:extLst>
                    <a:ext uri="{9D8B030D-6E8A-4147-A177-3AD203B41FA5}">
                      <a16:colId xmlns:a16="http://schemas.microsoft.com/office/drawing/2014/main" val="2915693906"/>
                    </a:ext>
                  </a:extLst>
                </a:gridCol>
                <a:gridCol w="980012">
                  <a:extLst>
                    <a:ext uri="{9D8B030D-6E8A-4147-A177-3AD203B41FA5}">
                      <a16:colId xmlns:a16="http://schemas.microsoft.com/office/drawing/2014/main" val="1057776634"/>
                    </a:ext>
                  </a:extLst>
                </a:gridCol>
                <a:gridCol w="831867">
                  <a:extLst>
                    <a:ext uri="{9D8B030D-6E8A-4147-A177-3AD203B41FA5}">
                      <a16:colId xmlns:a16="http://schemas.microsoft.com/office/drawing/2014/main" val="1685336346"/>
                    </a:ext>
                  </a:extLst>
                </a:gridCol>
                <a:gridCol w="1203986">
                  <a:extLst>
                    <a:ext uri="{9D8B030D-6E8A-4147-A177-3AD203B41FA5}">
                      <a16:colId xmlns:a16="http://schemas.microsoft.com/office/drawing/2014/main" val="2735225257"/>
                    </a:ext>
                  </a:extLst>
                </a:gridCol>
              </a:tblGrid>
              <a:tr h="334543"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Model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395" marR="98395" marT="49197" marB="491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Parameters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Accuracy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Sensitivity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Specificity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F1 Score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Train Accuracy</a:t>
                      </a:r>
                      <a:endParaRPr 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653594"/>
                  </a:ext>
                </a:extLst>
              </a:tr>
              <a:tr h="244348"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Without respect to clusters n=180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395" marR="98395" marT="49197" marB="4919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LASSO Logistic Regression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"C": exp{-0.98}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71.7%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75.5%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07430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KNN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"K": 67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67.8%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73.4%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61.6%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64.7%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711864"/>
                  </a:ext>
                </a:extLst>
              </a:tr>
              <a:tr h="244348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SVM - Radial Kernel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"C": exp{-0.2};</a:t>
                      </a:r>
                      <a:b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"Gamma": 0.1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70.2</a:t>
                      </a: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310930"/>
                  </a:ext>
                </a:extLst>
              </a:tr>
              <a:tr h="254401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Classification Tree - Entropy Metric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"Max Depth": 2;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“Min Samples Leaf”: 5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73.9%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93.6%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52.3%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67.1%</a:t>
                      </a:r>
                      <a:endParaRPr lang="he-IL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70.2%</a:t>
                      </a:r>
                      <a:endParaRPr lang="he-IL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00" marR="8200" marT="82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453762"/>
                  </a:ext>
                </a:extLst>
              </a:tr>
            </a:tbl>
          </a:graphicData>
        </a:graphic>
      </p:graphicFrame>
      <p:sp>
        <p:nvSpPr>
          <p:cNvPr id="8" name="מלבן 7">
            <a:extLst>
              <a:ext uri="{FF2B5EF4-FFF2-40B4-BE49-F238E27FC236}">
                <a16:creationId xmlns:a16="http://schemas.microsoft.com/office/drawing/2014/main" id="{84774CB2-0BB2-CAA2-3C90-FE432C497C9D}"/>
              </a:ext>
            </a:extLst>
          </p:cNvPr>
          <p:cNvSpPr/>
          <p:nvPr/>
        </p:nvSpPr>
        <p:spPr>
          <a:xfrm>
            <a:off x="2506532" y="2485016"/>
            <a:ext cx="8936413" cy="247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62F128CC-D741-FC33-4F5B-7FAA807ACCED}"/>
              </a:ext>
            </a:extLst>
          </p:cNvPr>
          <p:cNvSpPr/>
          <p:nvPr/>
        </p:nvSpPr>
        <p:spPr>
          <a:xfrm>
            <a:off x="2508110" y="4286924"/>
            <a:ext cx="8936413" cy="2474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384336B-02AD-7FD9-9A2D-50D0727DE6E8}"/>
              </a:ext>
            </a:extLst>
          </p:cNvPr>
          <p:cNvSpPr/>
          <p:nvPr/>
        </p:nvSpPr>
        <p:spPr>
          <a:xfrm>
            <a:off x="2506531" y="4971591"/>
            <a:ext cx="8936413" cy="2474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DAB4892E-4127-D102-4997-B8B346677A34}"/>
                  </a:ext>
                </a:extLst>
              </p:cNvPr>
              <p:cNvSpPr txBox="1"/>
              <p:nvPr/>
            </p:nvSpPr>
            <p:spPr>
              <a:xfrm>
                <a:off x="7306732" y="4280875"/>
                <a:ext cx="4885268" cy="9381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l" rtl="0"/>
                <a:endParaRPr lang="en-US" sz="1600" dirty="0"/>
              </a:p>
              <a:p>
                <a:pPr algn="l" rtl="0"/>
                <a:r>
                  <a:rPr lang="en-US" sz="1600" dirty="0"/>
                  <a:t>Models Accuracy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56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87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%+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124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66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%=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1600" dirty="0"/>
              </a:p>
              <a:p>
                <a:pPr algn="l" rtl="0"/>
                <a:endParaRPr lang="he-IL" sz="1600" dirty="0"/>
              </a:p>
            </p:txBody>
          </p:sp>
        </mc:Choice>
        <mc:Fallback xmlns="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DAB4892E-4127-D102-4997-B8B346677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732" y="4280875"/>
                <a:ext cx="4885268" cy="938142"/>
              </a:xfrm>
              <a:prstGeom prst="rect">
                <a:avLst/>
              </a:prstGeom>
              <a:blipFill>
                <a:blip r:embed="rId2"/>
                <a:stretch>
                  <a:fillRect l="-62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96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6" grpId="0" animBg="1"/>
    </p:bldLst>
  </p:timing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8E7"/>
      </a:lt2>
      <a:accent1>
        <a:srgbClr val="DA828B"/>
      </a:accent1>
      <a:accent2>
        <a:srgbClr val="D28866"/>
      </a:accent2>
      <a:accent3>
        <a:srgbClr val="BAA262"/>
      </a:accent3>
      <a:accent4>
        <a:srgbClr val="9CA952"/>
      </a:accent4>
      <a:accent5>
        <a:srgbClr val="86AE67"/>
      </a:accent5>
      <a:accent6>
        <a:srgbClr val="5AB558"/>
      </a:accent6>
      <a:hlink>
        <a:srgbClr val="568E88"/>
      </a:hlink>
      <a:folHlink>
        <a:srgbClr val="7F7F7F"/>
      </a:folHlink>
    </a:clrScheme>
    <a:fontScheme name="Avenir">
      <a:majorFont>
        <a:latin typeface="Hadassah Friedlaender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9552</TotalTime>
  <Words>1618</Words>
  <Application>Microsoft Office PowerPoint</Application>
  <PresentationFormat>מסך רחב</PresentationFormat>
  <Paragraphs>278</Paragraphs>
  <Slides>17</Slides>
  <Notes>2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6" baseType="lpstr">
      <vt:lpstr>Aptos</vt:lpstr>
      <vt:lpstr>Arial</vt:lpstr>
      <vt:lpstr>Avenir Next LT Pro</vt:lpstr>
      <vt:lpstr>Calibri</vt:lpstr>
      <vt:lpstr>Cambria Math</vt:lpstr>
      <vt:lpstr>Hadassah Friedlaender</vt:lpstr>
      <vt:lpstr>Lato</vt:lpstr>
      <vt:lpstr>Times New Roman</vt:lpstr>
      <vt:lpstr>AccentBoxVTI</vt:lpstr>
      <vt:lpstr>Medical Symptoms Classification</vt:lpstr>
      <vt:lpstr>Background and Motivation</vt:lpstr>
      <vt:lpstr>מצגת של PowerPoint‏</vt:lpstr>
      <vt:lpstr>The Data</vt:lpstr>
      <vt:lpstr>The Data</vt:lpstr>
      <vt:lpstr>The Data</vt:lpstr>
      <vt:lpstr>Clustering as Exploratory Data Analysis (EDA) </vt:lpstr>
      <vt:lpstr>Classification Model and Modeling Process</vt:lpstr>
      <vt:lpstr>Audio Recordings Classification results</vt:lpstr>
      <vt:lpstr>NLP Classification Model</vt:lpstr>
      <vt:lpstr>The Technical side</vt:lpstr>
      <vt:lpstr>Back to Feature Engineering</vt:lpstr>
      <vt:lpstr>Gaussian Mixture Model (GMM)</vt:lpstr>
      <vt:lpstr>Training the Models</vt:lpstr>
      <vt:lpstr>Audio Recordings Classification results</vt:lpstr>
      <vt:lpstr>Natural Language Processing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סהר זיו</dc:creator>
  <cp:lastModifiedBy>סהר זיו</cp:lastModifiedBy>
  <cp:revision>11</cp:revision>
  <dcterms:created xsi:type="dcterms:W3CDTF">2024-06-05T10:07:37Z</dcterms:created>
  <dcterms:modified xsi:type="dcterms:W3CDTF">2024-06-23T14:41:28Z</dcterms:modified>
</cp:coreProperties>
</file>